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58" r:id="rId10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3" autoAdjust="0"/>
    <p:restoredTop sz="86371" autoAdjust="0"/>
  </p:normalViewPr>
  <p:slideViewPr>
    <p:cSldViewPr>
      <p:cViewPr>
        <p:scale>
          <a:sx n="75" d="100"/>
          <a:sy n="75" d="100"/>
        </p:scale>
        <p:origin x="-300" y="-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ana.Sanchez\Desktop\BIOG&#193;S16-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O-17\BIOG&#193;S16-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O-17\BIOG&#193;S16-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IOG&#193;S16-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700" b="1" i="0" baseline="0" dirty="0">
                <a:effectLst/>
              </a:rPr>
              <a:t>BIOGÁS EXTRAÍDO DEL BIODIGESTOR: AÑO 2016  A JUNIO 2021 </a:t>
            </a:r>
            <a:endParaRPr lang="es-ES" sz="1700" dirty="0">
              <a:effectLst/>
            </a:endParaRPr>
          </a:p>
        </c:rich>
      </c:tx>
      <c:layout>
        <c:manualLayout>
          <c:xMode val="edge"/>
          <c:yMode val="edge"/>
          <c:x val="0.12865146626220278"/>
          <c:y val="1.8371801281339112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'2021 graficas'!$C$22</c:f>
              <c:strCache>
                <c:ptCount val="1"/>
                <c:pt idx="0">
                  <c:v>PRODUCCIÓN DE BIOGÁS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'2021 graficas'!$A$23:$B$33</c:f>
              <c:strCache>
                <c:ptCount val="11"/>
                <c:pt idx="0">
                  <c:v>Año 2016 </c:v>
                </c:pt>
                <c:pt idx="2">
                  <c:v>Año 2017 </c:v>
                </c:pt>
                <c:pt idx="4">
                  <c:v>Año 2018 </c:v>
                </c:pt>
                <c:pt idx="6">
                  <c:v>Año 2019 </c:v>
                </c:pt>
                <c:pt idx="8">
                  <c:v>Año 2020 </c:v>
                </c:pt>
                <c:pt idx="10">
                  <c:v>A Junio año 2021 </c:v>
                </c:pt>
              </c:strCache>
            </c:strRef>
          </c:cat>
          <c:val>
            <c:numRef>
              <c:f>'2021 graficas'!$C$23:$C$33</c:f>
              <c:numCache>
                <c:formatCode>General</c:formatCode>
                <c:ptCount val="11"/>
                <c:pt idx="0" formatCode="_-* #.##0\ _€_-;\-* #.##0\ _€_-;_-* &quot;-&quot;??\ _€_-;_-@_-">
                  <c:v>13885.368333333341</c:v>
                </c:pt>
                <c:pt idx="2" formatCode="_-* #.##0\ _€_-;\-* #.##0\ _€_-;_-* &quot;-&quot;??\ _€_-;_-@_-">
                  <c:v>83312.21000000005</c:v>
                </c:pt>
                <c:pt idx="4" formatCode="_-* #.##0\ _€_-;\-* #.##0\ _€_-;_-* &quot;-&quot;??\ _€_-;_-@_-">
                  <c:v>143195.84329670327</c:v>
                </c:pt>
                <c:pt idx="6" formatCode="_-* #.##0\ _€_-;\-* #.##0\ _€_-;_-* &quot;-&quot;??\ _€_-;_-@_-">
                  <c:v>154336.06</c:v>
                </c:pt>
                <c:pt idx="8" formatCode="_-* #.##0\ _€_-;\-* #.##0\ _€_-;_-* &quot;-&quot;??\ _€_-;_-@_-">
                  <c:v>167922.3826719042</c:v>
                </c:pt>
                <c:pt idx="10" formatCode="_-* #.##0\ _€_-;\-* #.##0\ _€_-;_-* &quot;-&quot;??\ _€_-;_-@_-">
                  <c:v>122545.16499999999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825920"/>
        <c:axId val="11827456"/>
      </c:barChart>
      <c:catAx>
        <c:axId val="11825920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11827456"/>
        <c:crosses val="autoZero"/>
        <c:auto val="1"/>
        <c:lblAlgn val="ctr"/>
        <c:lblOffset val="100"/>
        <c:noMultiLvlLbl val="0"/>
      </c:catAx>
      <c:valAx>
        <c:axId val="11827456"/>
        <c:scaling>
          <c:orientation val="minMax"/>
        </c:scaling>
        <c:delete val="0"/>
        <c:axPos val="l"/>
        <c:majorGridlines/>
        <c:numFmt formatCode="_-* #.##0\ _€_-;\-* #.##0\ _€_-;_-* &quot;-&quot;??\ _€_-;_-@_-" sourceLinked="1"/>
        <c:majorTickMark val="out"/>
        <c:minorTickMark val="none"/>
        <c:tickLblPos val="nextTo"/>
        <c:crossAx val="11825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S" sz="1200" dirty="0"/>
              <a:t>CONSUMO </a:t>
            </a:r>
            <a:r>
              <a:rPr lang="es-ES" sz="1200" dirty="0" smtClean="0"/>
              <a:t>DIÉSEL</a:t>
            </a:r>
            <a:r>
              <a:rPr lang="es-ES" sz="1200" dirty="0"/>
              <a:t>:</a:t>
            </a:r>
            <a:r>
              <a:rPr lang="es-ES" sz="1200" baseline="0" dirty="0"/>
              <a:t> </a:t>
            </a:r>
            <a:r>
              <a:rPr lang="es-ES" sz="1200" dirty="0"/>
              <a:t>AÑO 2016  A  JUNIO  DEL AÑO</a:t>
            </a:r>
            <a:r>
              <a:rPr lang="es-ES" sz="1200" baseline="0" dirty="0"/>
              <a:t> </a:t>
            </a:r>
            <a:r>
              <a:rPr lang="es-ES" sz="1200" dirty="0"/>
              <a:t>2021</a:t>
            </a:r>
          </a:p>
        </c:rich>
      </c:tx>
      <c:layout>
        <c:manualLayout>
          <c:xMode val="edge"/>
          <c:yMode val="edge"/>
          <c:x val="0.24085411198600176"/>
          <c:y val="3.094818703217653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 graficas'!#¡REF!</c:f>
              <c:strCache>
                <c:ptCount val="1"/>
                <c:pt idx="0">
                  <c:v>#REF!</c:v>
                </c:pt>
              </c:strCache>
            </c:strRef>
          </c:tx>
          <c:spPr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trendline>
            <c:spPr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  <a:effectLst/>
            </c:spPr>
            <c:trendlineType val="power"/>
            <c:dispRSqr val="0"/>
            <c:dispEq val="0"/>
          </c:trendline>
          <c:cat>
            <c:strRef>
              <c:f>'2021 graficas'!$A$4:$B$14</c:f>
              <c:strCache>
                <c:ptCount val="11"/>
                <c:pt idx="0">
                  <c:v>Año 2016 Sacrificio 161,676 animales</c:v>
                </c:pt>
                <c:pt idx="2">
                  <c:v>Año 2017 Sacrificio 187,453 animales</c:v>
                </c:pt>
                <c:pt idx="4">
                  <c:v>Año 2018 Sacrificio 181,857 animales</c:v>
                </c:pt>
                <c:pt idx="6">
                  <c:v>Año 2019 Sacrificio 187,313 animales</c:v>
                </c:pt>
                <c:pt idx="8">
                  <c:v>Año 2020 Sacrificio 206,409 animales</c:v>
                </c:pt>
                <c:pt idx="10">
                  <c:v>A Junio 2021 Sacrificio 100,302 animales</c:v>
                </c:pt>
              </c:strCache>
            </c:strRef>
          </c:cat>
          <c:val>
            <c:numRef>
              <c:f>'2021 graficas'!$C$4:$C$14</c:f>
              <c:numCache>
                <c:formatCode>General</c:formatCode>
                <c:ptCount val="11"/>
                <c:pt idx="0" formatCode="_-* #.##0\ _€_-;\-* #.##0\ _€_-;_-* &quot;-&quot;??\ _€_-;_-@_-">
                  <c:v>67738.399999999994</c:v>
                </c:pt>
                <c:pt idx="2" formatCode="_-* #.##0\ _€_-;\-* #.##0\ _€_-;_-* &quot;-&quot;??\ _€_-;_-@_-">
                  <c:v>32563</c:v>
                </c:pt>
                <c:pt idx="4" formatCode="_-* #.##0\ _€_-;\-* #.##0\ _€_-;_-* &quot;-&quot;??\ _€_-;_-@_-">
                  <c:v>13522</c:v>
                </c:pt>
                <c:pt idx="6" formatCode="_-* #.##0\ _€_-;\-* #.##0\ _€_-;_-* &quot;-&quot;??\ _€_-;_-@_-">
                  <c:v>10489</c:v>
                </c:pt>
                <c:pt idx="8" formatCode="_-* #.##0\ _€_-;\-* #.##0\ _€_-;_-* &quot;-&quot;??\ _€_-;_-@_-">
                  <c:v>27407</c:v>
                </c:pt>
                <c:pt idx="10" formatCode="_-* #.##0\ _€_-;\-* #.##0\ _€_-;_-* &quot;-&quot;??\ _€_-;_-@_-">
                  <c:v>7451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19-8346-A736-71804B0E4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891456"/>
        <c:axId val="11892992"/>
      </c:barChart>
      <c:catAx>
        <c:axId val="1189145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 b="0"/>
            </a:pPr>
            <a:endParaRPr lang="es-ES"/>
          </a:p>
        </c:txPr>
        <c:crossAx val="11892992"/>
        <c:crosses val="autoZero"/>
        <c:auto val="1"/>
        <c:lblAlgn val="ctr"/>
        <c:lblOffset val="100"/>
        <c:noMultiLvlLbl val="0"/>
      </c:catAx>
      <c:valAx>
        <c:axId val="11892992"/>
        <c:scaling>
          <c:orientation val="minMax"/>
        </c:scaling>
        <c:delete val="0"/>
        <c:axPos val="l"/>
        <c:minorGridlines/>
        <c:numFmt formatCode="_-* #.##0\ _€_-;\-* #.##0\ _€_-;_-* &quot;-&quot;??\ _€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="0"/>
            </a:pPr>
            <a:endParaRPr lang="es-ES"/>
          </a:p>
        </c:txPr>
        <c:crossAx val="11891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CANTIDAD</a:t>
            </a:r>
            <a:r>
              <a:rPr lang="en-US" sz="1200" baseline="0"/>
              <a:t> DE DIÉSEL EMPLEADO POR ANIMAL FAENADO: (Litros diésel/animal)</a:t>
            </a:r>
            <a:endParaRPr lang="en-US" sz="1200"/>
          </a:p>
        </c:rich>
      </c:tx>
      <c:layout>
        <c:manualLayout>
          <c:xMode val="edge"/>
          <c:yMode val="edge"/>
          <c:x val="0.13213691582198347"/>
          <c:y val="2.16167216648912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 graficas'!$C$39</c:f>
              <c:strCache>
                <c:ptCount val="1"/>
                <c:pt idx="0">
                  <c:v>Litros diesel/animal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Pt>
            <c:idx val="12"/>
            <c:invertIfNegative val="0"/>
            <c:bubble3D val="0"/>
            <c:spPr>
              <a:solidFill>
                <a:schemeClr val="accent4">
                  <a:lumMod val="75000"/>
                  <a:lumOff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34-D24E-8A36-6E5CA6B509D9}"/>
              </c:ext>
            </c:extLst>
          </c:dPt>
          <c:dLbls>
            <c:dLbl>
              <c:idx val="0"/>
              <c:layout>
                <c:manualLayout>
                  <c:x val="-1.5675424415201756E-3"/>
                  <c:y val="1.235241237993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34-D24E-8A36-6E5CA6B509D9}"/>
                </c:ext>
              </c:extLst>
            </c:dLbl>
            <c:dLbl>
              <c:idx val="2"/>
              <c:layout>
                <c:manualLayout>
                  <c:x val="0"/>
                  <c:y val="1.5440515474922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34-D24E-8A36-6E5CA6B509D9}"/>
                </c:ext>
              </c:extLst>
            </c:dLbl>
            <c:dLbl>
              <c:idx val="8"/>
              <c:layout>
                <c:manualLayout>
                  <c:x val="0"/>
                  <c:y val="-9.264309284953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34-D24E-8A36-6E5CA6B50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'2021 graficas'!$A$40:$B$52</c:f>
              <c:strCache>
                <c:ptCount val="13"/>
                <c:pt idx="0">
                  <c:v>Año 2016 </c:v>
                </c:pt>
                <c:pt idx="2">
                  <c:v>Año 2017 </c:v>
                </c:pt>
                <c:pt idx="4">
                  <c:v>Año 2018 </c:v>
                </c:pt>
                <c:pt idx="6">
                  <c:v>Año 2019 </c:v>
                </c:pt>
                <c:pt idx="8">
                  <c:v>Año 2020 </c:v>
                </c:pt>
                <c:pt idx="10">
                  <c:v>A Junio año 2021 </c:v>
                </c:pt>
                <c:pt idx="12">
                  <c:v>NOV Y DIC DEL AÑO 2018</c:v>
                </c:pt>
              </c:strCache>
            </c:strRef>
          </c:cat>
          <c:val>
            <c:numRef>
              <c:f>'2021 graficas'!$C$40:$C$52</c:f>
              <c:numCache>
                <c:formatCode>General</c:formatCode>
                <c:ptCount val="13"/>
                <c:pt idx="0" formatCode="_(* #,##0.00_);_(* \(#,##0.00\);_(* &quot;-&quot;??_);_(@_)">
                  <c:v>0.37</c:v>
                </c:pt>
                <c:pt idx="2" formatCode="_(* #,##0.00_);_(* \(#,##0.00\);_(* &quot;-&quot;??_);_(@_)">
                  <c:v>0.18</c:v>
                </c:pt>
                <c:pt idx="4" formatCode="_(* #,##0.00_);_(* \(#,##0.00\);_(* &quot;-&quot;??_);_(@_)">
                  <c:v>7.0000000000000007E-2</c:v>
                </c:pt>
                <c:pt idx="6" formatCode="_(* #,##0.00_);_(* \(#,##0.00\);_(* &quot;-&quot;??_);_(@_)">
                  <c:v>0.06</c:v>
                </c:pt>
                <c:pt idx="8" formatCode="_(* #,##0.00_);_(* \(#,##0.00\);_(* &quot;-&quot;??_);_(@_)">
                  <c:v>0.14000000000000001</c:v>
                </c:pt>
                <c:pt idx="10" formatCode="_(* #,##0.00_);_(* \(#,##0.00\);_(* &quot;-&quot;??_);_(@_)">
                  <c:v>7.0000000000000007E-2</c:v>
                </c:pt>
                <c:pt idx="12" formatCode="_(* #,##0.00_);_(* \(#,##0.00\);_(* &quot;-&quot;??_);_(@_)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E34-D24E-8A36-6E5CA6B50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925376"/>
        <c:axId val="11926912"/>
      </c:barChart>
      <c:catAx>
        <c:axId val="11925376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es-ES"/>
          </a:p>
        </c:txPr>
        <c:crossAx val="11926912"/>
        <c:crosses val="autoZero"/>
        <c:auto val="1"/>
        <c:lblAlgn val="ctr"/>
        <c:lblOffset val="100"/>
        <c:noMultiLvlLbl val="0"/>
      </c:catAx>
      <c:valAx>
        <c:axId val="1192691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11925376"/>
        <c:crosses val="autoZero"/>
        <c:crossBetween val="between"/>
      </c:valAx>
      <c:spPr>
        <a:noFill/>
        <a:ln>
          <a:solidFill>
            <a:schemeClr val="accent6">
              <a:lumMod val="1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AHORRO</a:t>
            </a:r>
            <a:r>
              <a:rPr lang="en-US" sz="1200" baseline="0"/>
              <a:t> ANUAL EN PESOS Y ACUMULADO A LA FECHA</a:t>
            </a:r>
            <a:endParaRPr lang="en-US" sz="1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'2021 HÍBRIDAS'!$C$38</c:f>
              <c:strCache>
                <c:ptCount val="1"/>
                <c:pt idx="0">
                  <c:v>AHORRO EN PESOS</c:v>
                </c:pt>
              </c:strCache>
            </c:strRef>
          </c:tx>
          <c:spPr>
            <a:gradFill flip="none" rotWithShape="1">
              <a:gsLst>
                <a:gs pos="0">
                  <a:srgbClr val="800080">
                    <a:shade val="30000"/>
                    <a:satMod val="115000"/>
                  </a:srgbClr>
                </a:gs>
                <a:gs pos="50000">
                  <a:srgbClr val="800080">
                    <a:shade val="67500"/>
                    <a:satMod val="115000"/>
                  </a:srgbClr>
                </a:gs>
                <a:gs pos="100000">
                  <a:srgbClr val="80008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cat>
            <c:strRef>
              <c:f>'2021 HÍBRIDAS'!$A$39:$B$49</c:f>
              <c:strCache>
                <c:ptCount val="11"/>
                <c:pt idx="0">
                  <c:v>Año 2016 Costo $13.77/Litro diésel</c:v>
                </c:pt>
                <c:pt idx="2">
                  <c:v>Año 2017 Costo $17.08/Litro de diésel </c:v>
                </c:pt>
                <c:pt idx="4">
                  <c:v>Año 2018 Costo $20.90/Litro de diésel</c:v>
                </c:pt>
                <c:pt idx="6">
                  <c:v>Año 2019 Costo $20.95/Litro de diésel</c:v>
                </c:pt>
                <c:pt idx="8">
                  <c:v>Año 2020 Costo $19.85/Litro de diésel</c:v>
                </c:pt>
                <c:pt idx="10">
                  <c:v>A Junio 2021 Costo $21.40/Litro de diésel</c:v>
                </c:pt>
              </c:strCache>
            </c:strRef>
          </c:cat>
          <c:val>
            <c:numRef>
              <c:f>'2021 HÍBRIDAS'!$C$39:$C$49</c:f>
              <c:numCache>
                <c:formatCode>General</c:formatCode>
                <c:ptCount val="11"/>
                <c:pt idx="0" formatCode="[$$-80A]#.##0;\-[$$-80A]#.##0">
                  <c:v>132757.76800000001</c:v>
                </c:pt>
                <c:pt idx="2" formatCode="[$$-80A]#.##0;\-[$$-80A]#.##0">
                  <c:v>511850.19479999988</c:v>
                </c:pt>
                <c:pt idx="4" formatCode="[$$-80A]#.##0;\-[$$-80A]#.##0">
                  <c:v>1101866.183</c:v>
                </c:pt>
                <c:pt idx="6" formatCode="[$$-80A]#.##0;\-[$$-80A]#.##0">
                  <c:v>1181975.7057219713</c:v>
                </c:pt>
                <c:pt idx="8" formatCode="[$$-80A]#.##0;\-[$$-80A]#.##0">
                  <c:v>1154082.28755</c:v>
                </c:pt>
                <c:pt idx="10" formatCode="[$$-80A]#.##0;\-[$$-80A]#.##0">
                  <c:v>716178.41680000001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F7-FD4F-82B3-A6B8FDDCE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05952"/>
        <c:axId val="115407488"/>
      </c:barChart>
      <c:catAx>
        <c:axId val="11540595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15407488"/>
        <c:crosses val="autoZero"/>
        <c:auto val="1"/>
        <c:lblAlgn val="ctr"/>
        <c:lblOffset val="100"/>
        <c:noMultiLvlLbl val="0"/>
      </c:catAx>
      <c:valAx>
        <c:axId val="115407488"/>
        <c:scaling>
          <c:orientation val="minMax"/>
        </c:scaling>
        <c:delete val="0"/>
        <c:axPos val="l"/>
        <c:majorGridlines/>
        <c:numFmt formatCode="[$$-80A]#.##0;\-[$$-80A]#.##0" sourceLinked="1"/>
        <c:majorTickMark val="out"/>
        <c:minorTickMark val="none"/>
        <c:tickLblPos val="nextTo"/>
        <c:crossAx val="115405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F17C169B-420F-5B49-93D5-677EC672FC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C4757A4-7CA2-924D-B91E-C0D81E29BD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9E16D-9813-A04D-A8AE-6ABB16591F76}" type="datetimeFigureOut">
              <a:rPr lang="es-MX" smtClean="0"/>
              <a:t>03/08/2021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88228A2-0884-694D-A678-0F753FD9B2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6C25CFD-9D13-694C-8AA9-62849C669B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DF16-4A3C-FD4E-BBD1-0429F02DEF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5827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0842C-E250-044E-8B27-BBA63B623BAF}" type="datetimeFigureOut">
              <a:rPr lang="es-MX" smtClean="0"/>
              <a:t>03/08/2021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6C89-8931-C04A-8AA4-22C0DF7349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56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F6C89-8931-C04A-8AA4-22C0DF73491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793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F6C89-8931-C04A-8AA4-22C0DF73491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20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20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926FEE37-2958-7747-A01A-BD925C5B9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914400"/>
            <a:ext cx="4822304" cy="1102519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355726"/>
            <a:ext cx="4896544" cy="22322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7305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EC991377-C098-2E47-B5D6-F1EDD0815E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67744" y="448549"/>
            <a:ext cx="6419056" cy="85725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744" y="1635645"/>
            <a:ext cx="6419056" cy="2958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499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28423BEC-B960-E54A-AD39-052CB23B65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" y="-6352"/>
            <a:ext cx="9130473" cy="51435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312" y="1312566"/>
            <a:ext cx="8229600" cy="85725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83717"/>
            <a:ext cx="8229600" cy="23109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5307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6399ED8-5271-4A29-809D-3B1765A5635C}" type="datetimeFigureOut">
              <a:rPr lang="es-ES" smtClean="0"/>
              <a:t>03/08/2021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79752FC-A034-432E-9B49-FA07723090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70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4F2F6087-863E-BB4C-A5A8-942DF4E187F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" y="0"/>
            <a:ext cx="9367865" cy="52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50" r:id="rId3"/>
    <p:sldLayoutId id="2147483652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9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F81F74-94CD-6248-80A5-C94C02EA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9" y="2211710"/>
            <a:ext cx="8229600" cy="857250"/>
          </a:xfrm>
        </p:spPr>
        <p:txBody>
          <a:bodyPr/>
          <a:lstStyle/>
          <a:p>
            <a:r>
              <a:rPr lang="es-MX" sz="4400" dirty="0"/>
              <a:t>BIODIGESTOR ANAEROBIO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6D6D98B-DC2A-3740-8C89-77C5886F5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19822"/>
            <a:ext cx="82296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/>
              <a:t>Aprovechamiento de  residuos orgánicos de manejo </a:t>
            </a:r>
            <a:r>
              <a:rPr lang="es-ES" b="1" dirty="0" smtClean="0"/>
              <a:t>especial </a:t>
            </a:r>
            <a:r>
              <a:rPr lang="es-ES" b="1" dirty="0"/>
              <a:t>para la producción de </a:t>
            </a:r>
            <a:r>
              <a:rPr lang="es-ES" b="1" dirty="0" smtClean="0"/>
              <a:t>biogás</a:t>
            </a:r>
            <a:endParaRPr lang="es-ES" b="1" dirty="0">
              <a:solidFill>
                <a:schemeClr val="dk1"/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84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BC0A85-2FFD-1540-B3C6-A6D3B5ED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412" y="546530"/>
            <a:ext cx="6419056" cy="857250"/>
          </a:xfrm>
        </p:spPr>
        <p:txBody>
          <a:bodyPr/>
          <a:lstStyle/>
          <a:p>
            <a:pPr algn="ctr"/>
            <a:r>
              <a:rPr lang="en" dirty="0"/>
              <a:t>DATOS TÉCNICOS:</a:t>
            </a:r>
            <a:endParaRPr lang="es-MX" dirty="0"/>
          </a:p>
        </p:txBody>
      </p:sp>
      <p:sp>
        <p:nvSpPr>
          <p:cNvPr id="77" name="Google Shape;179;p29">
            <a:extLst>
              <a:ext uri="{FF2B5EF4-FFF2-40B4-BE49-F238E27FC236}">
                <a16:creationId xmlns="" xmlns:a16="http://schemas.microsoft.com/office/drawing/2014/main" id="{DA431906-9B37-0E46-9E7B-9D5276AA3B70}"/>
              </a:ext>
            </a:extLst>
          </p:cNvPr>
          <p:cNvSpPr txBox="1">
            <a:spLocks/>
          </p:cNvSpPr>
          <p:nvPr/>
        </p:nvSpPr>
        <p:spPr>
          <a:xfrm>
            <a:off x="2493731" y="1386315"/>
            <a:ext cx="2570209" cy="48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600"/>
              <a:buFont typeface="Raleway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"/>
              </a:rPr>
              <a:t>TRATAMIENTO A:</a:t>
            </a:r>
          </a:p>
        </p:txBody>
      </p:sp>
      <p:sp>
        <p:nvSpPr>
          <p:cNvPr id="78" name="Google Shape;180;p29">
            <a:extLst>
              <a:ext uri="{FF2B5EF4-FFF2-40B4-BE49-F238E27FC236}">
                <a16:creationId xmlns="" xmlns:a16="http://schemas.microsoft.com/office/drawing/2014/main" id="{60DD9E7A-542A-2746-9A11-02FF421ADE4A}"/>
              </a:ext>
            </a:extLst>
          </p:cNvPr>
          <p:cNvSpPr txBox="1">
            <a:spLocks/>
          </p:cNvSpPr>
          <p:nvPr/>
        </p:nvSpPr>
        <p:spPr>
          <a:xfrm>
            <a:off x="2504121" y="1718740"/>
            <a:ext cx="2518007" cy="8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1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Muli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Residuos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 orgánicos de manejo especial: </a:t>
            </a:r>
            <a:r>
              <a:rPr kumimoji="0" lang="en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6 ton/día</a:t>
            </a:r>
            <a:endParaRPr kumimoji="0" lang="es-MX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u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Muli"/>
              <a:buNone/>
              <a:tabLst/>
              <a:defRPr/>
            </a:pPr>
            <a:endParaRPr kumimoji="0" lang="es-MX" sz="1200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u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Muli"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Agua Residual = 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250 m</a:t>
            </a:r>
            <a:r>
              <a:rPr kumimoji="0" lang="es-MX" sz="1200" b="1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3</a:t>
            </a: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/día</a:t>
            </a:r>
          </a:p>
        </p:txBody>
      </p:sp>
      <p:sp>
        <p:nvSpPr>
          <p:cNvPr id="79" name="Google Shape;181;p29">
            <a:extLst>
              <a:ext uri="{FF2B5EF4-FFF2-40B4-BE49-F238E27FC236}">
                <a16:creationId xmlns="" xmlns:a16="http://schemas.microsoft.com/office/drawing/2014/main" id="{BE68C009-DB4B-E94B-ACAD-321B1E3E1BD1}"/>
              </a:ext>
            </a:extLst>
          </p:cNvPr>
          <p:cNvSpPr txBox="1">
            <a:spLocks/>
          </p:cNvSpPr>
          <p:nvPr/>
        </p:nvSpPr>
        <p:spPr>
          <a:xfrm>
            <a:off x="5562639" y="1274600"/>
            <a:ext cx="2814104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600"/>
              <a:buFont typeface="Raleway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"/>
              </a:rPr>
              <a:t>EXTRACCIÓN DE BIOGÁS:</a:t>
            </a:r>
          </a:p>
        </p:txBody>
      </p:sp>
      <p:sp>
        <p:nvSpPr>
          <p:cNvPr id="80" name="Google Shape;182;p29">
            <a:extLst>
              <a:ext uri="{FF2B5EF4-FFF2-40B4-BE49-F238E27FC236}">
                <a16:creationId xmlns="" xmlns:a16="http://schemas.microsoft.com/office/drawing/2014/main" id="{9DABBA0D-5432-8946-AE2D-5E87F2688870}"/>
              </a:ext>
            </a:extLst>
          </p:cNvPr>
          <p:cNvSpPr txBox="1">
            <a:spLocks/>
          </p:cNvSpPr>
          <p:nvPr/>
        </p:nvSpPr>
        <p:spPr>
          <a:xfrm>
            <a:off x="5580112" y="1779662"/>
            <a:ext cx="2575116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1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Muli"/>
              <a:buNone/>
              <a:tabLst/>
              <a:defRPr/>
            </a:pP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Se extraen diariamente entre </a:t>
            </a:r>
            <a:r>
              <a:rPr kumimoji="0" lang="es-ES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850 a 1,200 m</a:t>
            </a:r>
            <a:r>
              <a:rPr kumimoji="0" lang="es-ES" b="1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3</a:t>
            </a:r>
            <a:r>
              <a:rPr kumimoji="0" lang="es-ES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 </a:t>
            </a:r>
            <a:r>
              <a: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de biogás.</a:t>
            </a:r>
          </a:p>
        </p:txBody>
      </p:sp>
      <p:sp>
        <p:nvSpPr>
          <p:cNvPr id="81" name="Google Shape;183;p29">
            <a:extLst>
              <a:ext uri="{FF2B5EF4-FFF2-40B4-BE49-F238E27FC236}">
                <a16:creationId xmlns="" xmlns:a16="http://schemas.microsoft.com/office/drawing/2014/main" id="{5529DE09-DFEA-CD40-87D8-A805E381DC5C}"/>
              </a:ext>
            </a:extLst>
          </p:cNvPr>
          <p:cNvSpPr txBox="1">
            <a:spLocks/>
          </p:cNvSpPr>
          <p:nvPr/>
        </p:nvSpPr>
        <p:spPr>
          <a:xfrm>
            <a:off x="2369834" y="2941715"/>
            <a:ext cx="2881986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600"/>
              <a:buFont typeface="Raleway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"/>
              </a:rPr>
              <a:t>CAPACIDAD INSTALADA:</a:t>
            </a:r>
          </a:p>
        </p:txBody>
      </p:sp>
      <p:sp>
        <p:nvSpPr>
          <p:cNvPr id="82" name="Google Shape;184;p29">
            <a:extLst>
              <a:ext uri="{FF2B5EF4-FFF2-40B4-BE49-F238E27FC236}">
                <a16:creationId xmlns="" xmlns:a16="http://schemas.microsoft.com/office/drawing/2014/main" id="{DEB3ED5D-0345-4743-AF05-E03C5BF06669}"/>
              </a:ext>
            </a:extLst>
          </p:cNvPr>
          <p:cNvSpPr txBox="1">
            <a:spLocks/>
          </p:cNvSpPr>
          <p:nvPr/>
        </p:nvSpPr>
        <p:spPr>
          <a:xfrm>
            <a:off x="2492154" y="3492632"/>
            <a:ext cx="2202947" cy="1010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1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Muli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Volumen del biodigestor: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5,832 m</a:t>
            </a:r>
            <a:r>
              <a:rPr kumimoji="0" lang="es-ES" sz="1200" b="1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3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u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Muli"/>
              <a:buNone/>
              <a:tabLst/>
              <a:defRPr/>
            </a:pP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u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Muli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Almacenamiento de biogás: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5,250 m</a:t>
            </a:r>
            <a:r>
              <a:rPr kumimoji="0" lang="es-ES" sz="1200" b="1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3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uli"/>
            </a:endParaRPr>
          </a:p>
        </p:txBody>
      </p:sp>
      <p:sp>
        <p:nvSpPr>
          <p:cNvPr id="83" name="Google Shape;185;p29">
            <a:extLst>
              <a:ext uri="{FF2B5EF4-FFF2-40B4-BE49-F238E27FC236}">
                <a16:creationId xmlns="" xmlns:a16="http://schemas.microsoft.com/office/drawing/2014/main" id="{B84E5E35-B044-4F4C-BB60-935ED0D52C07}"/>
              </a:ext>
            </a:extLst>
          </p:cNvPr>
          <p:cNvSpPr txBox="1">
            <a:spLocks/>
          </p:cNvSpPr>
          <p:nvPr/>
        </p:nvSpPr>
        <p:spPr>
          <a:xfrm>
            <a:off x="5683954" y="2860229"/>
            <a:ext cx="13602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Squada One"/>
              <a:buNone/>
              <a:defRPr sz="1600" b="0" i="0" u="none" strike="noStrike" cap="none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600"/>
              <a:buFont typeface="Raleway"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aleway"/>
              </a:rPr>
              <a:t>VENTAJAS:</a:t>
            </a:r>
          </a:p>
        </p:txBody>
      </p:sp>
      <p:sp>
        <p:nvSpPr>
          <p:cNvPr id="84" name="Google Shape;186;p29">
            <a:extLst>
              <a:ext uri="{FF2B5EF4-FFF2-40B4-BE49-F238E27FC236}">
                <a16:creationId xmlns="" xmlns:a16="http://schemas.microsoft.com/office/drawing/2014/main" id="{9728F992-5848-EA4E-A8A9-7DCF5DB075C8}"/>
              </a:ext>
            </a:extLst>
          </p:cNvPr>
          <p:cNvSpPr txBox="1">
            <a:spLocks/>
          </p:cNvSpPr>
          <p:nvPr/>
        </p:nvSpPr>
        <p:spPr>
          <a:xfrm>
            <a:off x="5590801" y="3379792"/>
            <a:ext cx="2595897" cy="123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1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li"/>
              <a:buNone/>
              <a:defRPr sz="1200" b="0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Muli"/>
              <a:buNone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·Combate al cambio </a:t>
            </a: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climático</a:t>
            </a:r>
            <a:r>
              <a:rPr kumimoji="0" lang="es-MX" b="0" i="0" u="none" strike="noStrike" kern="0" cap="none" spc="0" normalizeH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 </a:t>
            </a: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al </a:t>
            </a: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sustituir diésel por biogás.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Muli"/>
              <a:buNone/>
              <a:tabLst/>
              <a:defRPr/>
            </a:pPr>
            <a:endParaRPr kumimoji="0" lang="es-MX" b="0" i="0" u="none" strike="noStrike" kern="0" cap="none" spc="0" normalizeH="0" baseline="0" noProof="0" dirty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ul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ts val="1200"/>
              <a:buFont typeface="Muli"/>
              <a:buNone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·Cuida la salud </a:t>
            </a:r>
            <a:r>
              <a:rPr kumimoji="0" lang="es-MX" b="0" i="0" u="none" strike="noStrike" kern="0" cap="none" spc="0" normalizeH="0" baseline="0" noProof="0" dirty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pública </a:t>
            </a: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uli"/>
              </a:rPr>
              <a:t>controlando los contaminantes que puedan ir a suelo, agua y aire.   </a:t>
            </a:r>
          </a:p>
        </p:txBody>
      </p:sp>
    </p:spTree>
    <p:extLst>
      <p:ext uri="{BB962C8B-B14F-4D97-AF65-F5344CB8AC3E}">
        <p14:creationId xmlns:p14="http://schemas.microsoft.com/office/powerpoint/2010/main" val="6273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BC0A85-2FFD-1540-B3C6-A6D3B5ED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741" y="161997"/>
            <a:ext cx="6419056" cy="857250"/>
          </a:xfrm>
        </p:spPr>
        <p:txBody>
          <a:bodyPr/>
          <a:lstStyle/>
          <a:p>
            <a:r>
              <a:rPr lang="en" sz="2800" dirty="0"/>
              <a:t>EXTRACCIÓN DE BIOGÁS:</a:t>
            </a:r>
            <a:endParaRPr lang="es-MX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A1A5364-CAE1-824D-A3CA-3393EA44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740" y="922166"/>
            <a:ext cx="6300191" cy="98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>
                <a:solidFill>
                  <a:schemeClr val="bg1"/>
                </a:solidFill>
              </a:rPr>
              <a:t>Cantidad de residuos orgánicos destruidos en el biodigestor</a:t>
            </a:r>
          </a:p>
          <a:p>
            <a:endParaRPr lang="es-MX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25E00EB-3F3D-2949-9CAA-B795E531ABDA}"/>
              </a:ext>
            </a:extLst>
          </p:cNvPr>
          <p:cNvSpPr txBox="1"/>
          <p:nvPr/>
        </p:nvSpPr>
        <p:spPr>
          <a:xfrm>
            <a:off x="3766457" y="581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6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515538"/>
              </p:ext>
            </p:extLst>
          </p:nvPr>
        </p:nvGraphicFramePr>
        <p:xfrm>
          <a:off x="2123728" y="1275606"/>
          <a:ext cx="68407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6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BC0A85-2FFD-1540-B3C6-A6D3B5ED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741" y="161997"/>
            <a:ext cx="6419056" cy="857250"/>
          </a:xfrm>
        </p:spPr>
        <p:txBody>
          <a:bodyPr/>
          <a:lstStyle/>
          <a:p>
            <a:r>
              <a:rPr lang="en" sz="2800" dirty="0"/>
              <a:t>CONSUMO DE DIÉSEL A LA FECHA:</a:t>
            </a:r>
            <a:endParaRPr lang="es-MX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A1A5364-CAE1-824D-A3CA-3393EA44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740" y="922166"/>
            <a:ext cx="6300191" cy="98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Cuantificación animales de abasto faenados</a:t>
            </a:r>
          </a:p>
          <a:p>
            <a:endParaRPr lang="es-MX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25E00EB-3F3D-2949-9CAA-B795E531ABDA}"/>
              </a:ext>
            </a:extLst>
          </p:cNvPr>
          <p:cNvSpPr txBox="1"/>
          <p:nvPr/>
        </p:nvSpPr>
        <p:spPr>
          <a:xfrm>
            <a:off x="3766457" y="581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6" name="8 Gráfico">
            <a:extLst>
              <a:ext uri="{FF2B5EF4-FFF2-40B4-BE49-F238E27FC236}">
                <a16:creationId xmlns="" xmlns:a16="http://schemas.microsoft.com/office/drawing/2014/main" id="{B2352C7E-711C-344A-A2EE-E43CF1FC8E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048180"/>
              </p:ext>
            </p:extLst>
          </p:nvPr>
        </p:nvGraphicFramePr>
        <p:xfrm>
          <a:off x="2381606" y="1321033"/>
          <a:ext cx="630019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7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BC0A85-2FFD-1540-B3C6-A6D3B5ED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741" y="161997"/>
            <a:ext cx="6419056" cy="857250"/>
          </a:xfrm>
        </p:spPr>
        <p:txBody>
          <a:bodyPr/>
          <a:lstStyle/>
          <a:p>
            <a:r>
              <a:rPr lang="en" sz="2800" dirty="0"/>
              <a:t>DIÉSEL EMPLEADO POR ANIMAL:</a:t>
            </a:r>
            <a:endParaRPr lang="es-MX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A1A5364-CAE1-824D-A3CA-3393EA44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740" y="922166"/>
            <a:ext cx="6300191" cy="98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Litros de diésel consumidos por animal faenado: comparado con el mejor mes de ahorro</a:t>
            </a:r>
          </a:p>
          <a:p>
            <a:endParaRPr lang="es-MX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25E00EB-3F3D-2949-9CAA-B795E531ABDA}"/>
              </a:ext>
            </a:extLst>
          </p:cNvPr>
          <p:cNvSpPr txBox="1"/>
          <p:nvPr/>
        </p:nvSpPr>
        <p:spPr>
          <a:xfrm>
            <a:off x="3766457" y="581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6" name="12 Gráfico">
            <a:extLst>
              <a:ext uri="{FF2B5EF4-FFF2-40B4-BE49-F238E27FC236}">
                <a16:creationId xmlns="" xmlns:a16="http://schemas.microsoft.com/office/drawing/2014/main" id="{E0DEE57F-791B-1942-9C8D-E6732FC371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062968"/>
              </p:ext>
            </p:extLst>
          </p:nvPr>
        </p:nvGraphicFramePr>
        <p:xfrm>
          <a:off x="2411760" y="1645581"/>
          <a:ext cx="6419057" cy="336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75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BC0A85-2FFD-1540-B3C6-A6D3B5ED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741" y="161997"/>
            <a:ext cx="6419056" cy="857250"/>
          </a:xfrm>
        </p:spPr>
        <p:txBody>
          <a:bodyPr/>
          <a:lstStyle/>
          <a:p>
            <a:r>
              <a:rPr lang="en" sz="2800" dirty="0"/>
              <a:t>AHORRO A</a:t>
            </a:r>
            <a:r>
              <a:rPr lang="es-ES" sz="2800" dirty="0"/>
              <a:t>N</a:t>
            </a:r>
            <a:r>
              <a:rPr lang="en" sz="2800" dirty="0"/>
              <a:t>UAL EN PESOS:</a:t>
            </a:r>
            <a:endParaRPr lang="es-MX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A1A5364-CAE1-824D-A3CA-3393EA44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740" y="922166"/>
            <a:ext cx="6300191" cy="986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/>
              <a:t>Acumulado a la fecha: considerando además la fluctuación de costos en combustible diésel</a:t>
            </a:r>
          </a:p>
          <a:p>
            <a:endParaRPr lang="es-MX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25E00EB-3F3D-2949-9CAA-B795E531ABDA}"/>
              </a:ext>
            </a:extLst>
          </p:cNvPr>
          <p:cNvSpPr txBox="1"/>
          <p:nvPr/>
        </p:nvSpPr>
        <p:spPr>
          <a:xfrm>
            <a:off x="3766457" y="581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graphicFrame>
        <p:nvGraphicFramePr>
          <p:cNvPr id="6" name="6 Gráfico">
            <a:extLst>
              <a:ext uri="{FF2B5EF4-FFF2-40B4-BE49-F238E27FC236}">
                <a16:creationId xmlns="" xmlns:a16="http://schemas.microsoft.com/office/drawing/2014/main" id="{137EB027-CEA3-184A-BF06-61AC8B651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168734"/>
              </p:ext>
            </p:extLst>
          </p:nvPr>
        </p:nvGraphicFramePr>
        <p:xfrm>
          <a:off x="2299038" y="1660799"/>
          <a:ext cx="6660232" cy="336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04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BC0A85-2FFD-1540-B3C6-A6D3B5ED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65207"/>
            <a:ext cx="6881259" cy="857250"/>
          </a:xfrm>
        </p:spPr>
        <p:txBody>
          <a:bodyPr/>
          <a:lstStyle/>
          <a:p>
            <a:r>
              <a:rPr lang="es-ES" sz="2800" dirty="0"/>
              <a:t>CARACTERÍSTICAS DE OPERACIÓN:</a:t>
            </a:r>
            <a:endParaRPr lang="es-MX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A1A5364-CAE1-824D-A3CA-3393EA44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2740" y="1203598"/>
            <a:ext cx="6300191" cy="3593800"/>
          </a:xfrm>
        </p:spPr>
        <p:txBody>
          <a:bodyPr>
            <a:normAutofit fontScale="92500" lnSpcReduction="20000"/>
          </a:bodyPr>
          <a:lstStyle/>
          <a:p>
            <a:r>
              <a:rPr lang="es-MX" sz="1800" dirty="0"/>
              <a:t>Evita el uso de combustibles fósiles como el diésel.</a:t>
            </a:r>
          </a:p>
          <a:p>
            <a:pPr marL="0" indent="0">
              <a:buNone/>
            </a:pPr>
            <a:r>
              <a:rPr lang="es-MX" sz="1800" dirty="0"/>
              <a:t> </a:t>
            </a:r>
          </a:p>
          <a:p>
            <a:r>
              <a:rPr lang="es-MX" sz="1800" dirty="0"/>
              <a:t>Contribuye a la reducción del calentamiento </a:t>
            </a:r>
            <a:r>
              <a:rPr lang="es-MX" sz="1800" dirty="0" smtClean="0"/>
              <a:t>global, </a:t>
            </a:r>
            <a:r>
              <a:rPr lang="es-MX" sz="1800" dirty="0"/>
              <a:t>evitando la emisión de gases de efecto </a:t>
            </a:r>
            <a:r>
              <a:rPr lang="es-MX" sz="1800" dirty="0" smtClean="0"/>
              <a:t>invernadero </a:t>
            </a:r>
            <a:r>
              <a:rPr lang="es-MX" sz="1800" dirty="0"/>
              <a:t>como el metano. </a:t>
            </a:r>
          </a:p>
          <a:p>
            <a:endParaRPr lang="es-MX" sz="1800" dirty="0"/>
          </a:p>
          <a:p>
            <a:r>
              <a:rPr lang="es-MX" sz="1800" dirty="0"/>
              <a:t>Tiene bajos costos de </a:t>
            </a:r>
            <a:r>
              <a:rPr lang="es-MX" sz="1800" dirty="0" smtClean="0"/>
              <a:t>mantenimiento </a:t>
            </a:r>
            <a:r>
              <a:rPr lang="es-MX" sz="1800" dirty="0"/>
              <a:t>ya que posee dos equipos </a:t>
            </a:r>
            <a:r>
              <a:rPr lang="es-MX" sz="1800" dirty="0" smtClean="0"/>
              <a:t>electromecánicos; </a:t>
            </a:r>
            <a:r>
              <a:rPr lang="es-MX" sz="1800" dirty="0"/>
              <a:t>todos sus </a:t>
            </a:r>
            <a:r>
              <a:rPr lang="es-MX" sz="1800" dirty="0" smtClean="0"/>
              <a:t>materiales y </a:t>
            </a:r>
            <a:r>
              <a:rPr lang="es-MX" sz="1800" dirty="0"/>
              <a:t>refacciones son reemplazables a bajo costo.</a:t>
            </a:r>
          </a:p>
          <a:p>
            <a:endParaRPr lang="es-MX" sz="1800" dirty="0"/>
          </a:p>
          <a:p>
            <a:r>
              <a:rPr lang="es-MX" sz="1800" dirty="0"/>
              <a:t>Produce pocos lodos como resultado del tratamiento para la materia orgánica. </a:t>
            </a:r>
          </a:p>
          <a:p>
            <a:endParaRPr lang="es-MX" sz="1800" dirty="0"/>
          </a:p>
          <a:p>
            <a:r>
              <a:rPr lang="es-MX" sz="1800" dirty="0"/>
              <a:t> Evita malos olores y controla microorganismos capaces de generar enfermedades.   </a:t>
            </a:r>
          </a:p>
          <a:p>
            <a:endParaRPr lang="es-MX" sz="18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25E00EB-3F3D-2949-9CAA-B795E531ABDA}"/>
              </a:ext>
            </a:extLst>
          </p:cNvPr>
          <p:cNvSpPr txBox="1"/>
          <p:nvPr/>
        </p:nvSpPr>
        <p:spPr>
          <a:xfrm>
            <a:off x="3766457" y="5812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95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6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290</Words>
  <Application>Microsoft Office PowerPoint</Application>
  <PresentationFormat>Presentación en pantalla (16:9)</PresentationFormat>
  <Paragraphs>44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BIODIGESTOR ANAEROBIO</vt:lpstr>
      <vt:lpstr>DATOS TÉCNICOS:</vt:lpstr>
      <vt:lpstr>EXTRACCIÓN DE BIOGÁS:</vt:lpstr>
      <vt:lpstr>CONSUMO DE DIÉSEL A LA FECHA:</vt:lpstr>
      <vt:lpstr>DIÉSEL EMPLEADO POR ANIMAL:</vt:lpstr>
      <vt:lpstr>AHORRO ANUAL EN PESOS:</vt:lpstr>
      <vt:lpstr>CARACTERÍSTICAS DE OPERACIÓN: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Valeria Correa Mejia</dc:creator>
  <cp:lastModifiedBy>Raul Romero Vazquez</cp:lastModifiedBy>
  <cp:revision>31</cp:revision>
  <dcterms:created xsi:type="dcterms:W3CDTF">2020-11-12T20:29:39Z</dcterms:created>
  <dcterms:modified xsi:type="dcterms:W3CDTF">2021-08-03T16:08:54Z</dcterms:modified>
</cp:coreProperties>
</file>