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7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4" r:id="rId13"/>
    <p:sldId id="266" r:id="rId14"/>
    <p:sldId id="269" r:id="rId15"/>
    <p:sldId id="271" r:id="rId16"/>
    <p:sldId id="272" r:id="rId17"/>
    <p:sldId id="273" r:id="rId18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0D0D"/>
    <a:srgbClr val="1B75B7"/>
    <a:srgbClr val="F9C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5"/>
    <p:restoredTop sz="94640"/>
  </p:normalViewPr>
  <p:slideViewPr>
    <p:cSldViewPr snapToGrid="0" snapToObjects="1">
      <p:cViewPr varScale="1">
        <p:scale>
          <a:sx n="72" d="100"/>
          <a:sy n="72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3737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967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709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200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782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4859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259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716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476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386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075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C84C8-3293-A848-8C8B-74A41ACBDF50}" type="datetimeFigureOut">
              <a:rPr lang="es-MX" smtClean="0"/>
              <a:t>29/07/2021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9F930-3616-CE49-AB9D-39F7194DEE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202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D28A701-6944-9444-9169-EF558C530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49" y="318856"/>
            <a:ext cx="1279030" cy="16552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AF0F4A-D994-8849-B58C-D52A04B20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295" y="1788091"/>
            <a:ext cx="2942978" cy="289905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B64232A-7FC2-F147-BADB-E2C48709A7BF}"/>
              </a:ext>
            </a:extLst>
          </p:cNvPr>
          <p:cNvSpPr txBox="1"/>
          <p:nvPr/>
        </p:nvSpPr>
        <p:spPr>
          <a:xfrm>
            <a:off x="396621" y="1925863"/>
            <a:ext cx="52181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200" b="1" dirty="0">
                <a:solidFill>
                  <a:srgbClr val="F9C503"/>
                </a:solidFill>
                <a:latin typeface="Myriad Pro" panose="020B0603030403020204" pitchFamily="34" charset="0"/>
              </a:rPr>
              <a:t>E</a:t>
            </a:r>
            <a:r>
              <a:rPr lang="es-MX" sz="4200" b="1" baseline="30000" dirty="0">
                <a:solidFill>
                  <a:srgbClr val="F9C503"/>
                </a:solidFill>
              </a:rPr>
              <a:t>•</a:t>
            </a:r>
            <a:r>
              <a:rPr lang="es-MX" sz="4200" b="1" dirty="0">
                <a:solidFill>
                  <a:srgbClr val="F9C503"/>
                </a:solidFill>
                <a:latin typeface="Myriad Pro" panose="020B0603030403020204" pitchFamily="34" charset="0"/>
              </a:rPr>
              <a:t>CUN</a:t>
            </a:r>
          </a:p>
          <a:p>
            <a:pPr algn="ctr"/>
            <a:r>
              <a:rPr lang="es-MX" sz="4200" b="1" dirty="0">
                <a:solidFill>
                  <a:srgbClr val="1B75B7"/>
                </a:solidFill>
                <a:latin typeface="Myriad Pro" panose="020B0603030403020204" pitchFamily="34" charset="0"/>
              </a:rPr>
              <a:t>TU PLATAFORMA </a:t>
            </a:r>
          </a:p>
          <a:p>
            <a:pPr algn="ctr"/>
            <a:r>
              <a:rPr lang="es-MX" sz="4200" b="1" dirty="0">
                <a:solidFill>
                  <a:srgbClr val="DB0D0D"/>
                </a:solidFill>
                <a:latin typeface="Myriad Pro" panose="020B0603030403020204" pitchFamily="34" charset="0"/>
              </a:rPr>
              <a:t>DE GOBIERNO DIGITAL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CD9211A-ADB3-C24F-8F01-7715B33ADE0C}"/>
              </a:ext>
            </a:extLst>
          </p:cNvPr>
          <p:cNvSpPr/>
          <p:nvPr/>
        </p:nvSpPr>
        <p:spPr>
          <a:xfrm>
            <a:off x="6249946" y="5298825"/>
            <a:ext cx="2801524" cy="95889"/>
          </a:xfrm>
          <a:prstGeom prst="rect">
            <a:avLst/>
          </a:prstGeom>
          <a:solidFill>
            <a:srgbClr val="1B75B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8DFC511-DC5E-1640-8FD1-1DCBEC97B9DC}"/>
              </a:ext>
            </a:extLst>
          </p:cNvPr>
          <p:cNvSpPr/>
          <p:nvPr/>
        </p:nvSpPr>
        <p:spPr>
          <a:xfrm>
            <a:off x="3005705" y="5055307"/>
            <a:ext cx="3244241" cy="9588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4132862-82C5-134F-A3E5-D2CF9950B1DC}"/>
              </a:ext>
            </a:extLst>
          </p:cNvPr>
          <p:cNvSpPr/>
          <p:nvPr/>
        </p:nvSpPr>
        <p:spPr>
          <a:xfrm>
            <a:off x="204181" y="4823083"/>
            <a:ext cx="2801524" cy="95889"/>
          </a:xfrm>
          <a:prstGeom prst="rect">
            <a:avLst/>
          </a:prstGeom>
          <a:solidFill>
            <a:srgbClr val="1B75B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83033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937F7F9-DC21-5549-98B5-C9598D760855}"/>
              </a:ext>
            </a:extLst>
          </p:cNvPr>
          <p:cNvSpPr/>
          <p:nvPr/>
        </p:nvSpPr>
        <p:spPr>
          <a:xfrm>
            <a:off x="193963" y="189706"/>
            <a:ext cx="487441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500" b="1" dirty="0">
                <a:solidFill>
                  <a:srgbClr val="0070C0"/>
                </a:solidFill>
              </a:rPr>
              <a:t>TRÁMITES Y SERVICIOS EN LA WEB: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D010ED0-FCEE-684C-A90F-0DDC44925B98}"/>
              </a:ext>
            </a:extLst>
          </p:cNvPr>
          <p:cNvSpPr/>
          <p:nvPr/>
        </p:nvSpPr>
        <p:spPr>
          <a:xfrm>
            <a:off x="510398" y="648977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EB4666-E44E-CB48-9CB7-7B27FD21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A4E28C4-36AE-4943-9B3A-AB78E86212FA}"/>
              </a:ext>
            </a:extLst>
          </p:cNvPr>
          <p:cNvSpPr/>
          <p:nvPr/>
        </p:nvSpPr>
        <p:spPr>
          <a:xfrm>
            <a:off x="453667" y="4791066"/>
            <a:ext cx="82366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Pago de Predial        </a:t>
            </a:r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Pago del ISABI</a:t>
            </a:r>
            <a:endParaRPr lang="es-MX" sz="2000" b="1" baseline="30000" dirty="0">
              <a:solidFill>
                <a:srgbClr val="DB0D0D"/>
              </a:solidFill>
            </a:endParaRPr>
          </a:p>
          <a:p>
            <a:pPr lvl="0" algn="ctr"/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Permiso temporal para evento especial en la vía pública.</a:t>
            </a:r>
          </a:p>
          <a:p>
            <a:pPr lvl="0" algn="ctr"/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Anuencia de Protección Civil primera vez, mediano y alto riesgo.</a:t>
            </a:r>
          </a:p>
          <a:p>
            <a:pPr lvl="0" algn="ctr"/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Cambio de uso de suelo         </a:t>
            </a:r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Cambio de propietario.</a:t>
            </a:r>
          </a:p>
          <a:p>
            <a:pPr lvl="0" algn="ctr"/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Tramite de carta de no inhabilitación para funcionarios públicos.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D0853E-6869-694E-A5EB-1E97ABFA2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525" y="895880"/>
            <a:ext cx="5883967" cy="36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7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937F7F9-DC21-5549-98B5-C9598D760855}"/>
              </a:ext>
            </a:extLst>
          </p:cNvPr>
          <p:cNvSpPr/>
          <p:nvPr/>
        </p:nvSpPr>
        <p:spPr>
          <a:xfrm>
            <a:off x="2042213" y="214476"/>
            <a:ext cx="175945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500" b="1" dirty="0">
                <a:solidFill>
                  <a:srgbClr val="0070C0"/>
                </a:solidFill>
              </a:rPr>
              <a:t>SEGURIDAD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D010ED0-FCEE-684C-A90F-0DDC44925B98}"/>
              </a:ext>
            </a:extLst>
          </p:cNvPr>
          <p:cNvSpPr/>
          <p:nvPr/>
        </p:nvSpPr>
        <p:spPr>
          <a:xfrm>
            <a:off x="801171" y="687086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EB4666-E44E-CB48-9CB7-7B27FD21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A4E28C4-36AE-4943-9B3A-AB78E86212FA}"/>
              </a:ext>
            </a:extLst>
          </p:cNvPr>
          <p:cNvSpPr/>
          <p:nvPr/>
        </p:nvSpPr>
        <p:spPr>
          <a:xfrm>
            <a:off x="275856" y="3631896"/>
            <a:ext cx="85922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1B75B7"/>
                </a:solidFill>
              </a:rPr>
              <a:t>SE APLICAN LOS MÁXIMOS PROTOCOLOS DE SEGURIDAD INFORMATICA:</a:t>
            </a:r>
          </a:p>
          <a:p>
            <a:pPr algn="ctr"/>
            <a:endParaRPr lang="es-MX" sz="200" dirty="0">
              <a:solidFill>
                <a:srgbClr val="1B75B7"/>
              </a:solidFill>
            </a:endParaRPr>
          </a:p>
          <a:p>
            <a:pPr algn="just"/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Cifrado de información https en toda la plataforma.</a:t>
            </a:r>
            <a:r>
              <a:rPr lang="es-MX" sz="2000" b="1" baseline="30000" dirty="0">
                <a:solidFill>
                  <a:srgbClr val="DB0D0D"/>
                </a:solidFill>
              </a:rPr>
              <a:t> </a:t>
            </a:r>
          </a:p>
          <a:p>
            <a:pPr algn="just"/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Cifrado de información en almacenamiento.</a:t>
            </a:r>
          </a:p>
          <a:p>
            <a:pPr algn="just"/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Tokens de seguridad para inicios de sesión e intercambio de información</a:t>
            </a:r>
          </a:p>
          <a:p>
            <a:pPr algn="just"/>
            <a:r>
              <a:rPr lang="es-MX" sz="2000" dirty="0">
                <a:solidFill>
                  <a:srgbClr val="1B75B7"/>
                </a:solidFill>
              </a:rPr>
              <a:t>(tipo banco).</a:t>
            </a:r>
          </a:p>
          <a:p>
            <a:pPr algn="just"/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Arquitectura orientada a micro-servicios con estándares tecnológicos en manejo de datos.</a:t>
            </a:r>
          </a:p>
          <a:p>
            <a:pPr algn="just"/>
            <a:r>
              <a:rPr lang="es-MX" sz="2000" b="1" baseline="30000" dirty="0">
                <a:solidFill>
                  <a:srgbClr val="DB0D0D"/>
                </a:solidFill>
              </a:rPr>
              <a:t>• </a:t>
            </a:r>
            <a:r>
              <a:rPr lang="es-MX" sz="2000" dirty="0">
                <a:solidFill>
                  <a:srgbClr val="1B75B7"/>
                </a:solidFill>
              </a:rPr>
              <a:t>Almacenamiento de información bajo cifrado encriptado.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890D19-60B2-124C-B74D-EEB825004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34" y="948794"/>
            <a:ext cx="2745095" cy="24014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CF841D5-0027-8D4E-BA1D-6BEEC951D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673" y="953206"/>
            <a:ext cx="2897383" cy="240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99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2D225E7-7B1E-0B43-8432-53A00DED70A4}"/>
              </a:ext>
            </a:extLst>
          </p:cNvPr>
          <p:cNvSpPr/>
          <p:nvPr/>
        </p:nvSpPr>
        <p:spPr>
          <a:xfrm>
            <a:off x="357078" y="325094"/>
            <a:ext cx="55517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500" b="1" dirty="0">
                <a:solidFill>
                  <a:srgbClr val="0070C0"/>
                </a:solidFill>
              </a:rPr>
              <a:t>VERIFICADOR DE SERVIDORES PÚBLICOS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6087522-360E-FF4C-ABC4-B1FD8B8DDCAF}"/>
              </a:ext>
            </a:extLst>
          </p:cNvPr>
          <p:cNvSpPr/>
          <p:nvPr/>
        </p:nvSpPr>
        <p:spPr>
          <a:xfrm>
            <a:off x="1012165" y="804031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70426A4-D417-EE4A-89D2-1104BB038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859" y="1845202"/>
            <a:ext cx="5283200" cy="47244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EFCBBC9-3CF9-7640-8104-3884A4AFF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A24934E-9398-8347-AF7E-88BD5990F4AB}"/>
              </a:ext>
            </a:extLst>
          </p:cNvPr>
          <p:cNvSpPr/>
          <p:nvPr/>
        </p:nvSpPr>
        <p:spPr>
          <a:xfrm>
            <a:off x="193963" y="954392"/>
            <a:ext cx="76573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solidFill>
                  <a:srgbClr val="C00000"/>
                </a:solidFill>
              </a:rPr>
              <a:t>Combatir la corrupcion</a:t>
            </a:r>
            <a:r>
              <a:rPr lang="es-MX" sz="2000" b="1" dirty="0">
                <a:solidFill>
                  <a:srgbClr val="1B75B7"/>
                </a:solidFill>
              </a:rPr>
              <a:t> a través del identificador de servidores públicos, </a:t>
            </a:r>
            <a:r>
              <a:rPr lang="es-MX" sz="2000" b="1" dirty="0">
                <a:solidFill>
                  <a:srgbClr val="C00000"/>
                </a:solidFill>
              </a:rPr>
              <a:t>como parte de una campaña y acción permanente.</a:t>
            </a:r>
            <a:endParaRPr lang="es-MX" sz="2000" dirty="0">
              <a:solidFill>
                <a:srgbClr val="1B75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38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2D225E7-7B1E-0B43-8432-53A00DED70A4}"/>
              </a:ext>
            </a:extLst>
          </p:cNvPr>
          <p:cNvSpPr/>
          <p:nvPr/>
        </p:nvSpPr>
        <p:spPr>
          <a:xfrm>
            <a:off x="629060" y="235872"/>
            <a:ext cx="407060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500" b="1" dirty="0">
                <a:solidFill>
                  <a:srgbClr val="0070C0"/>
                </a:solidFill>
              </a:rPr>
              <a:t>DESCARGA DE APLICACIÓNES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6087522-360E-FF4C-ABC4-B1FD8B8DDCAF}"/>
              </a:ext>
            </a:extLst>
          </p:cNvPr>
          <p:cNvSpPr/>
          <p:nvPr/>
        </p:nvSpPr>
        <p:spPr>
          <a:xfrm>
            <a:off x="543591" y="712926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B00FF4-92E1-1447-B1B7-B823B686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08" y="963647"/>
            <a:ext cx="6646383" cy="42924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0C5E441-B7FA-144C-8AD7-D1B769A8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9399204-15A5-4869-8CE7-0685EF5A4A00}"/>
              </a:ext>
            </a:extLst>
          </p:cNvPr>
          <p:cNvSpPr/>
          <p:nvPr/>
        </p:nvSpPr>
        <p:spPr>
          <a:xfrm>
            <a:off x="793489" y="5375004"/>
            <a:ext cx="7793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App Móvil en la cual se conecta con el C5 para denuncias sobre violencia hacia la mujer o algún otro sector vulnerable, ofrece acompañamiento y es una herramienta tecnológica de uso sencillo y efectivo.  </a:t>
            </a:r>
          </a:p>
        </p:txBody>
      </p:sp>
    </p:spTree>
    <p:extLst>
      <p:ext uri="{BB962C8B-B14F-4D97-AF65-F5344CB8AC3E}">
        <p14:creationId xmlns:p14="http://schemas.microsoft.com/office/powerpoint/2010/main" val="3914185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82DAAFB-C34E-D146-8FB6-09F8CE4C3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" y="1192689"/>
            <a:ext cx="7793920" cy="401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B7A3CAB-88BB-DF44-9084-DB19ECE1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68BE230-BDEA-5E45-88D5-FFD2FD6B0BC1}"/>
              </a:ext>
            </a:extLst>
          </p:cNvPr>
          <p:cNvSpPr/>
          <p:nvPr/>
        </p:nvSpPr>
        <p:spPr>
          <a:xfrm>
            <a:off x="1777518" y="333618"/>
            <a:ext cx="226523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500" b="1" dirty="0">
                <a:solidFill>
                  <a:srgbClr val="0070C0"/>
                </a:solidFill>
              </a:rPr>
              <a:t>EMPLÉATE WEB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0F70255-B982-9A45-A2D9-F89E815CB424}"/>
              </a:ext>
            </a:extLst>
          </p:cNvPr>
          <p:cNvSpPr/>
          <p:nvPr/>
        </p:nvSpPr>
        <p:spPr>
          <a:xfrm>
            <a:off x="789366" y="779620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51B83B0-A95D-48E5-B798-2129C30BB142}"/>
              </a:ext>
            </a:extLst>
          </p:cNvPr>
          <p:cNvSpPr/>
          <p:nvPr/>
        </p:nvSpPr>
        <p:spPr>
          <a:xfrm>
            <a:off x="793489" y="5375004"/>
            <a:ext cx="7793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Enlace de vacantes laborales en coordinación con cámaras, asociaciones y empresas privadas de Cancún, además de ser un canal de oferta de servicios de trabajadores con oficios varios como: Plomeros, Electricistas, Carpinteros, etc. </a:t>
            </a:r>
          </a:p>
        </p:txBody>
      </p:sp>
    </p:spTree>
    <p:extLst>
      <p:ext uri="{BB962C8B-B14F-4D97-AF65-F5344CB8AC3E}">
        <p14:creationId xmlns:p14="http://schemas.microsoft.com/office/powerpoint/2010/main" val="3359288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DC0A64EF-DD2B-49C1-926C-9E96A9049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15" y="1387391"/>
            <a:ext cx="3480626" cy="2074545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B9DCE2-6746-492F-82B8-A948A2AE4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461" y="1384390"/>
            <a:ext cx="3492151" cy="208607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BB365DF-462F-4E50-8CF2-6526037AEED8}"/>
              </a:ext>
            </a:extLst>
          </p:cNvPr>
          <p:cNvSpPr/>
          <p:nvPr/>
        </p:nvSpPr>
        <p:spPr>
          <a:xfrm>
            <a:off x="529802" y="255942"/>
            <a:ext cx="38108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500" b="1" dirty="0">
                <a:solidFill>
                  <a:srgbClr val="0070C0"/>
                </a:solidFill>
              </a:rPr>
              <a:t>ESTADÍSTICAS OPERATIVAS </a:t>
            </a:r>
          </a:p>
          <a:p>
            <a:pPr algn="ctr"/>
            <a:r>
              <a:rPr lang="es-MX" sz="2500" b="1" dirty="0">
                <a:solidFill>
                  <a:srgbClr val="0070C0"/>
                </a:solidFill>
              </a:rPr>
              <a:t>1er. TRIMESTRE 2021.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B8A27F8-106F-4B03-9933-30996618BB0A}"/>
              </a:ext>
            </a:extLst>
          </p:cNvPr>
          <p:cNvSpPr/>
          <p:nvPr/>
        </p:nvSpPr>
        <p:spPr>
          <a:xfrm>
            <a:off x="858983" y="1013412"/>
            <a:ext cx="3152487" cy="4571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1183AC-8F15-4516-93E9-1122E6999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373" y="3707377"/>
            <a:ext cx="3526727" cy="2097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B0E740-9A3D-460C-9A10-7BE64130D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85" y="3730428"/>
            <a:ext cx="3503676" cy="20745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68587BA-1065-3449-9257-539B90E57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1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B3549DB-AB0D-4513-B989-BF40CF3E1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05" y="1485176"/>
            <a:ext cx="3634040" cy="21517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672B1D8-78C0-48E8-A8F8-3EBA106E2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390" y="1497702"/>
            <a:ext cx="3515202" cy="207454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488F9B3-1AD2-40E0-B3BD-05FDBB863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452" y="3792432"/>
            <a:ext cx="3854044" cy="228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9E1DC2F-E502-9D46-9B21-22B5F7DA1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55F4FC1-EFC9-4883-A222-D78CC973DB17}"/>
              </a:ext>
            </a:extLst>
          </p:cNvPr>
          <p:cNvSpPr/>
          <p:nvPr/>
        </p:nvSpPr>
        <p:spPr>
          <a:xfrm>
            <a:off x="529802" y="255942"/>
            <a:ext cx="38108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500" b="1" dirty="0">
                <a:solidFill>
                  <a:srgbClr val="0070C0"/>
                </a:solidFill>
              </a:rPr>
              <a:t>ESTADÍSTICAS OPERATIVAS </a:t>
            </a:r>
          </a:p>
          <a:p>
            <a:pPr algn="ctr"/>
            <a:r>
              <a:rPr lang="es-MX" sz="2500" b="1" dirty="0">
                <a:solidFill>
                  <a:srgbClr val="0070C0"/>
                </a:solidFill>
              </a:rPr>
              <a:t>1er. TRIMESTRE 2021.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80FD0D7-2457-4E85-9A5B-FAD7013B15E3}"/>
              </a:ext>
            </a:extLst>
          </p:cNvPr>
          <p:cNvSpPr/>
          <p:nvPr/>
        </p:nvSpPr>
        <p:spPr>
          <a:xfrm>
            <a:off x="858983" y="1013412"/>
            <a:ext cx="3152487" cy="4571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7031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AF0F4A-D994-8849-B58C-D52A04B20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2" y="356553"/>
            <a:ext cx="2942978" cy="289905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B64232A-7FC2-F147-BADB-E2C48709A7BF}"/>
              </a:ext>
            </a:extLst>
          </p:cNvPr>
          <p:cNvSpPr txBox="1"/>
          <p:nvPr/>
        </p:nvSpPr>
        <p:spPr>
          <a:xfrm>
            <a:off x="3713100" y="1823620"/>
            <a:ext cx="52181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F9C503"/>
                </a:solidFill>
                <a:latin typeface="Myriad Pro" panose="020B0603030403020204" pitchFamily="34" charset="0"/>
              </a:rPr>
              <a:t>E</a:t>
            </a:r>
            <a:r>
              <a:rPr lang="es-MX" sz="2800" b="1" baseline="30000" dirty="0">
                <a:solidFill>
                  <a:srgbClr val="F9C503"/>
                </a:solidFill>
              </a:rPr>
              <a:t>•</a:t>
            </a:r>
            <a:r>
              <a:rPr lang="es-MX" sz="4400" b="1" dirty="0">
                <a:solidFill>
                  <a:srgbClr val="F9C503"/>
                </a:solidFill>
                <a:latin typeface="Myriad Pro" panose="020B0603030403020204" pitchFamily="34" charset="0"/>
              </a:rPr>
              <a:t>CUN</a:t>
            </a:r>
          </a:p>
          <a:p>
            <a:pPr algn="ctr"/>
            <a:r>
              <a:rPr lang="es-MX" sz="4400" b="1" dirty="0">
                <a:solidFill>
                  <a:srgbClr val="1B75B7"/>
                </a:solidFill>
                <a:latin typeface="Myriad Pro" panose="020B0603030403020204" pitchFamily="34" charset="0"/>
              </a:rPr>
              <a:t>TU PLATAFORMA </a:t>
            </a:r>
          </a:p>
          <a:p>
            <a:pPr algn="ctr"/>
            <a:r>
              <a:rPr lang="es-MX" sz="4400" b="1" dirty="0">
                <a:solidFill>
                  <a:srgbClr val="DB0D0D"/>
                </a:solidFill>
                <a:latin typeface="Myriad Pro" panose="020B0603030403020204" pitchFamily="34" charset="0"/>
              </a:rPr>
              <a:t>DE GOBIERNO DIGITAL.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46A1A59-2D4F-0046-97F3-7713EE281173}"/>
              </a:ext>
            </a:extLst>
          </p:cNvPr>
          <p:cNvSpPr/>
          <p:nvPr/>
        </p:nvSpPr>
        <p:spPr>
          <a:xfrm>
            <a:off x="1014376" y="6592705"/>
            <a:ext cx="3244241" cy="9588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CD9211A-ADB3-C24F-8F01-7715B33ADE0C}"/>
              </a:ext>
            </a:extLst>
          </p:cNvPr>
          <p:cNvSpPr/>
          <p:nvPr/>
        </p:nvSpPr>
        <p:spPr>
          <a:xfrm>
            <a:off x="5983969" y="6549672"/>
            <a:ext cx="2801524" cy="95889"/>
          </a:xfrm>
          <a:prstGeom prst="rect">
            <a:avLst/>
          </a:prstGeom>
          <a:solidFill>
            <a:srgbClr val="1B75B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8DFC511-DC5E-1640-8FD1-1DCBEC97B9DC}"/>
              </a:ext>
            </a:extLst>
          </p:cNvPr>
          <p:cNvSpPr/>
          <p:nvPr/>
        </p:nvSpPr>
        <p:spPr>
          <a:xfrm>
            <a:off x="4507622" y="6373236"/>
            <a:ext cx="3244241" cy="9588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4132862-82C5-134F-A3E5-D2CF9950B1DC}"/>
              </a:ext>
            </a:extLst>
          </p:cNvPr>
          <p:cNvSpPr/>
          <p:nvPr/>
        </p:nvSpPr>
        <p:spPr>
          <a:xfrm>
            <a:off x="2626329" y="6153767"/>
            <a:ext cx="2801524" cy="95889"/>
          </a:xfrm>
          <a:prstGeom prst="rect">
            <a:avLst/>
          </a:prstGeom>
          <a:solidFill>
            <a:srgbClr val="1B75B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75B861-311D-4843-BA0F-CF3E7E384CBA}"/>
              </a:ext>
            </a:extLst>
          </p:cNvPr>
          <p:cNvSpPr txBox="1"/>
          <p:nvPr/>
        </p:nvSpPr>
        <p:spPr>
          <a:xfrm>
            <a:off x="3029367" y="5160257"/>
            <a:ext cx="308526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800" b="1" dirty="0">
                <a:solidFill>
                  <a:srgbClr val="1B75B7"/>
                </a:solidFill>
                <a:latin typeface="Myriad Pro" panose="020B0603030403020204" pitchFamily="34" charset="0"/>
              </a:rPr>
              <a:t>GRACIAS. </a:t>
            </a:r>
          </a:p>
        </p:txBody>
      </p:sp>
    </p:spTree>
    <p:extLst>
      <p:ext uri="{BB962C8B-B14F-4D97-AF65-F5344CB8AC3E}">
        <p14:creationId xmlns:p14="http://schemas.microsoft.com/office/powerpoint/2010/main" val="287234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CUNPRESENTACION.MP4" descr="ECUNPRESENTACION.MP4">
            <a:hlinkClick r:id="" action="ppaction://media"/>
            <a:extLst>
              <a:ext uri="{FF2B5EF4-FFF2-40B4-BE49-F238E27FC236}">
                <a16:creationId xmlns:a16="http://schemas.microsoft.com/office/drawing/2014/main" id="{4D70FF86-AE87-6143-A82C-3A42AB6878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405" y="1162916"/>
            <a:ext cx="8057188" cy="453216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2792F22-8358-3446-9E4A-90454688F107}"/>
              </a:ext>
            </a:extLst>
          </p:cNvPr>
          <p:cNvSpPr/>
          <p:nvPr/>
        </p:nvSpPr>
        <p:spPr>
          <a:xfrm>
            <a:off x="489124" y="437060"/>
            <a:ext cx="5939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800" b="1" dirty="0">
                <a:solidFill>
                  <a:srgbClr val="0070C0"/>
                </a:solidFill>
              </a:rPr>
              <a:t>e-Cun: Plataforma de Gobierno Digital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BD12604-100A-1C4D-BEE4-B3D09C0BB9E0}"/>
              </a:ext>
            </a:extLst>
          </p:cNvPr>
          <p:cNvSpPr/>
          <p:nvPr/>
        </p:nvSpPr>
        <p:spPr>
          <a:xfrm>
            <a:off x="1338013" y="915629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148BFE-AEBB-2547-8678-03A97E282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6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113447B-F60D-DA43-A2DE-08CB23C1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9" y="1400914"/>
            <a:ext cx="9144001" cy="462200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65FE983-6DF6-9F45-B8CF-D9B46E825DAF}"/>
              </a:ext>
            </a:extLst>
          </p:cNvPr>
          <p:cNvSpPr/>
          <p:nvPr/>
        </p:nvSpPr>
        <p:spPr>
          <a:xfrm>
            <a:off x="129339" y="346573"/>
            <a:ext cx="5381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rgbClr val="0070C0"/>
                </a:solidFill>
              </a:rPr>
              <a:t>RUTA DE IMPLEMENTACIÓN e-Cun.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183F903-279E-194E-A11C-5BF8EA003E38}"/>
              </a:ext>
            </a:extLst>
          </p:cNvPr>
          <p:cNvSpPr/>
          <p:nvPr/>
        </p:nvSpPr>
        <p:spPr>
          <a:xfrm>
            <a:off x="678659" y="845820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8A568DF-EC13-BF4A-BA98-B8A5ACE3A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8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CE1226B-A37A-DC43-B265-53345EC4B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439" y="1031595"/>
            <a:ext cx="6239123" cy="540724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99295A1-6A77-B748-A0FE-6DA9E2A552BE}"/>
              </a:ext>
            </a:extLst>
          </p:cNvPr>
          <p:cNvSpPr/>
          <p:nvPr/>
        </p:nvSpPr>
        <p:spPr>
          <a:xfrm>
            <a:off x="338355" y="401767"/>
            <a:ext cx="5534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rgbClr val="0070C0"/>
                </a:solidFill>
              </a:rPr>
              <a:t>MODELO e-Cun: GOBIERNO DIGITAL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2DA2AA4-EDF9-304B-9E21-127B89476C9E}"/>
              </a:ext>
            </a:extLst>
          </p:cNvPr>
          <p:cNvSpPr/>
          <p:nvPr/>
        </p:nvSpPr>
        <p:spPr>
          <a:xfrm>
            <a:off x="916558" y="924987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87E329-1639-ED4E-8F39-82805BCBF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0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6A25961-D444-9443-9104-EB7715C943A1}"/>
              </a:ext>
            </a:extLst>
          </p:cNvPr>
          <p:cNvSpPr txBox="1"/>
          <p:nvPr/>
        </p:nvSpPr>
        <p:spPr>
          <a:xfrm>
            <a:off x="193963" y="1066798"/>
            <a:ext cx="87560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500" dirty="0">
                <a:solidFill>
                  <a:srgbClr val="1B75B7"/>
                </a:solidFill>
              </a:rPr>
              <a:t>Es la </a:t>
            </a:r>
            <a:r>
              <a:rPr lang="es-MX" sz="2500" b="1" dirty="0">
                <a:solidFill>
                  <a:srgbClr val="1B75B7"/>
                </a:solidFill>
              </a:rPr>
              <a:t>Plataforma </a:t>
            </a:r>
            <a:r>
              <a:rPr lang="es-MX" sz="2500" dirty="0">
                <a:solidFill>
                  <a:srgbClr val="1B75B7"/>
                </a:solidFill>
              </a:rPr>
              <a:t>de </a:t>
            </a:r>
            <a:r>
              <a:rPr lang="es-MX" sz="2500" b="1" dirty="0">
                <a:solidFill>
                  <a:srgbClr val="1B75B7"/>
                </a:solidFill>
              </a:rPr>
              <a:t>Gobierno Digital </a:t>
            </a:r>
            <a:r>
              <a:rPr lang="es-MX" sz="2500" dirty="0">
                <a:solidFill>
                  <a:srgbClr val="1B75B7"/>
                </a:solidFill>
              </a:rPr>
              <a:t>que </a:t>
            </a:r>
            <a:r>
              <a:rPr lang="es-MX" sz="2500" b="1" dirty="0">
                <a:solidFill>
                  <a:srgbClr val="FF0000"/>
                </a:solidFill>
              </a:rPr>
              <a:t>ofrece un catálogo de trámites y servicios para los ciudadanos en 3 ejes: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1D49178-51E4-0145-B914-0C58C5D70A5B}"/>
              </a:ext>
            </a:extLst>
          </p:cNvPr>
          <p:cNvSpPr/>
          <p:nvPr/>
        </p:nvSpPr>
        <p:spPr>
          <a:xfrm>
            <a:off x="2081044" y="406977"/>
            <a:ext cx="11128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000" b="1" dirty="0">
                <a:solidFill>
                  <a:srgbClr val="0070C0"/>
                </a:solidFill>
              </a:rPr>
              <a:t>e-Cun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79288E-6D8E-6A42-B825-227AD68F43C3}"/>
              </a:ext>
            </a:extLst>
          </p:cNvPr>
          <p:cNvSpPr/>
          <p:nvPr/>
        </p:nvSpPr>
        <p:spPr>
          <a:xfrm>
            <a:off x="519639" y="922785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EFFEC8-1842-3249-8DD5-19C43E4B3E1C}"/>
              </a:ext>
            </a:extLst>
          </p:cNvPr>
          <p:cNvSpPr/>
          <p:nvPr/>
        </p:nvSpPr>
        <p:spPr>
          <a:xfrm>
            <a:off x="427343" y="2211263"/>
            <a:ext cx="2258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baseline="30000" dirty="0">
                <a:solidFill>
                  <a:srgbClr val="DB0D0D"/>
                </a:solidFill>
              </a:rPr>
              <a:t>• </a:t>
            </a:r>
            <a:r>
              <a:rPr lang="es-MX" b="1" dirty="0">
                <a:solidFill>
                  <a:srgbClr val="1B75B7"/>
                </a:solidFill>
              </a:rPr>
              <a:t>TRÁMITES EN LÍNEA </a:t>
            </a:r>
          </a:p>
          <a:p>
            <a:pPr algn="ctr"/>
            <a:endParaRPr lang="es-MX" b="1" dirty="0">
              <a:solidFill>
                <a:srgbClr val="1B75B7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44D30A8-EAAB-6B4F-8A58-E7706BA24061}"/>
              </a:ext>
            </a:extLst>
          </p:cNvPr>
          <p:cNvSpPr/>
          <p:nvPr/>
        </p:nvSpPr>
        <p:spPr>
          <a:xfrm>
            <a:off x="3000631" y="2106097"/>
            <a:ext cx="28251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baseline="30000" dirty="0">
                <a:solidFill>
                  <a:srgbClr val="DB0D0D"/>
                </a:solidFill>
              </a:rPr>
              <a:t>• </a:t>
            </a:r>
            <a:r>
              <a:rPr lang="es-MX" b="1" dirty="0">
                <a:solidFill>
                  <a:srgbClr val="1B75B7"/>
                </a:solidFill>
              </a:rPr>
              <a:t>SERVICIOS PÚBLICOS A LA </a:t>
            </a:r>
          </a:p>
          <a:p>
            <a:pPr algn="ctr"/>
            <a:r>
              <a:rPr lang="es-MX" b="1" dirty="0">
                <a:solidFill>
                  <a:srgbClr val="1B75B7"/>
                </a:solidFill>
              </a:rPr>
              <a:t>CIUDADANÍA</a:t>
            </a:r>
          </a:p>
          <a:p>
            <a:pPr algn="ctr"/>
            <a:endParaRPr lang="es-MX" b="1" dirty="0">
              <a:solidFill>
                <a:srgbClr val="1B75B7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AA5F1B1-D9FC-A642-AD8D-020C6BC38696}"/>
              </a:ext>
            </a:extLst>
          </p:cNvPr>
          <p:cNvSpPr/>
          <p:nvPr/>
        </p:nvSpPr>
        <p:spPr>
          <a:xfrm>
            <a:off x="5855898" y="2106097"/>
            <a:ext cx="31438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baseline="30000" dirty="0">
                <a:solidFill>
                  <a:srgbClr val="DB0D0D"/>
                </a:solidFill>
              </a:rPr>
              <a:t>• </a:t>
            </a:r>
            <a:r>
              <a:rPr lang="es-MX" b="1" dirty="0">
                <a:solidFill>
                  <a:srgbClr val="1B75B7"/>
                </a:solidFill>
              </a:rPr>
              <a:t>NOTICIAS Y AVISOS OFICIALES</a:t>
            </a:r>
          </a:p>
          <a:p>
            <a:pPr algn="ctr"/>
            <a:r>
              <a:rPr lang="es-MX" b="1" dirty="0">
                <a:solidFill>
                  <a:srgbClr val="1B75B7"/>
                </a:solidFill>
              </a:rPr>
              <a:t>PARA LA CIUDADANÍA</a:t>
            </a:r>
          </a:p>
          <a:p>
            <a:pPr algn="ctr"/>
            <a:endParaRPr lang="es-MX" b="1" dirty="0">
              <a:solidFill>
                <a:srgbClr val="1B75B7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E75A040-C90A-1B4A-BF74-35DD4B76F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52F23B4-60A4-864F-8554-AF7A255FE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10" b="10599"/>
          <a:stretch/>
        </p:blipFill>
        <p:spPr>
          <a:xfrm>
            <a:off x="837179" y="2790972"/>
            <a:ext cx="7848000" cy="366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61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0270D04-19B6-1846-B5AC-2D326462C8F0}"/>
              </a:ext>
            </a:extLst>
          </p:cNvPr>
          <p:cNvSpPr/>
          <p:nvPr/>
        </p:nvSpPr>
        <p:spPr>
          <a:xfrm>
            <a:off x="1012165" y="295092"/>
            <a:ext cx="4236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rgbClr val="0070C0"/>
                </a:solidFill>
              </a:rPr>
              <a:t>ACCESO A LA PLATAFORMA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CDEC779-76F6-5747-9957-1979D7FC870D}"/>
              </a:ext>
            </a:extLst>
          </p:cNvPr>
          <p:cNvSpPr/>
          <p:nvPr/>
        </p:nvSpPr>
        <p:spPr>
          <a:xfrm>
            <a:off x="1012165" y="750160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00F91D6-893A-B34E-86E7-BEC025DFD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62C9C50-FF0C-8B44-BAA5-165EFAE07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067" y="6063824"/>
            <a:ext cx="2410691" cy="79417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709A8D0-C5B0-D943-9380-FFEB73F63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953" y="1536187"/>
            <a:ext cx="3030805" cy="99846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E9543A0-F782-BD4F-9B03-9FB52BCEF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567" y="1647594"/>
            <a:ext cx="3144983" cy="1036081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22F5C48B-BCAE-534B-8ECF-368D89347035}"/>
              </a:ext>
            </a:extLst>
          </p:cNvPr>
          <p:cNvSpPr/>
          <p:nvPr/>
        </p:nvSpPr>
        <p:spPr>
          <a:xfrm>
            <a:off x="6559822" y="5863769"/>
            <a:ext cx="1313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000" b="1" baseline="30000" dirty="0">
                <a:solidFill>
                  <a:srgbClr val="DB0D0D"/>
                </a:solidFill>
              </a:rPr>
              <a:t>DISPONIBLE EN:</a:t>
            </a:r>
            <a:endParaRPr lang="es-MX" sz="2000" b="1" dirty="0">
              <a:solidFill>
                <a:srgbClr val="1B75B7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CA68058-D015-E343-95A7-89A46F16C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81" y="2529350"/>
            <a:ext cx="4618356" cy="302675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9C68492-3E0B-A14D-84BD-2F96D8BE4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064" y="2534654"/>
            <a:ext cx="2661126" cy="313281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6241A5E3-0489-F94A-96A1-769434970169}"/>
              </a:ext>
            </a:extLst>
          </p:cNvPr>
          <p:cNvSpPr txBox="1"/>
          <p:nvPr/>
        </p:nvSpPr>
        <p:spPr>
          <a:xfrm>
            <a:off x="-2107096" y="1034853"/>
            <a:ext cx="87560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500" dirty="0">
                <a:solidFill>
                  <a:srgbClr val="1B75B7"/>
                </a:solidFill>
              </a:rPr>
              <a:t>Puede ser </a:t>
            </a:r>
            <a:r>
              <a:rPr lang="es-MX" sz="2500" dirty="0">
                <a:solidFill>
                  <a:srgbClr val="DB0D0D"/>
                </a:solidFill>
              </a:rPr>
              <a:t>a través de 2 vías</a:t>
            </a:r>
          </a:p>
        </p:txBody>
      </p:sp>
    </p:spTree>
    <p:extLst>
      <p:ext uri="{BB962C8B-B14F-4D97-AF65-F5344CB8AC3E}">
        <p14:creationId xmlns:p14="http://schemas.microsoft.com/office/powerpoint/2010/main" val="602029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EE2124-6773-EE4E-A37E-833A53BF8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92" y="2499942"/>
            <a:ext cx="5026566" cy="35904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6EC173-9A55-A14F-9116-62CF712E8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59" y="2424659"/>
            <a:ext cx="5026566" cy="359040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2FD5817-198C-0141-9CA7-5F2250209276}"/>
              </a:ext>
            </a:extLst>
          </p:cNvPr>
          <p:cNvSpPr/>
          <p:nvPr/>
        </p:nvSpPr>
        <p:spPr>
          <a:xfrm>
            <a:off x="600323" y="244252"/>
            <a:ext cx="568405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500" b="1" dirty="0">
                <a:solidFill>
                  <a:srgbClr val="0070C0"/>
                </a:solidFill>
              </a:rPr>
              <a:t>PARA ACCEDER A TRÁMITES Y SERVICIOS.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91E1EC5-71CB-1C48-BA28-9D28E8E1643A}"/>
              </a:ext>
            </a:extLst>
          </p:cNvPr>
          <p:cNvSpPr txBox="1"/>
          <p:nvPr/>
        </p:nvSpPr>
        <p:spPr>
          <a:xfrm>
            <a:off x="415636" y="868113"/>
            <a:ext cx="74561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dirty="0">
                <a:solidFill>
                  <a:srgbClr val="DB0D0D"/>
                </a:solidFill>
              </a:rPr>
              <a:t>Te puedes registrar  </a:t>
            </a:r>
            <a:r>
              <a:rPr lang="es-MX" sz="2500" dirty="0">
                <a:solidFill>
                  <a:srgbClr val="1B75B7"/>
                </a:solidFill>
              </a:rPr>
              <a:t>creando un usuario y contraseña (por la web o en la app) o ingresar vía validación de terceros: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C69B1FA-BDA6-EF47-A5B8-F7A44BB08753}"/>
              </a:ext>
            </a:extLst>
          </p:cNvPr>
          <p:cNvSpPr/>
          <p:nvPr/>
        </p:nvSpPr>
        <p:spPr>
          <a:xfrm>
            <a:off x="1321582" y="657651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DC00F59-C942-8745-B219-7DACC5C28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20874F8-3FAA-4346-A263-7DC84E12544C}"/>
              </a:ext>
            </a:extLst>
          </p:cNvPr>
          <p:cNvSpPr/>
          <p:nvPr/>
        </p:nvSpPr>
        <p:spPr>
          <a:xfrm>
            <a:off x="415636" y="2098171"/>
            <a:ext cx="83127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baseline="30000" dirty="0">
                <a:solidFill>
                  <a:srgbClr val="DB0D0D"/>
                </a:solidFill>
              </a:rPr>
              <a:t>•</a:t>
            </a:r>
            <a:r>
              <a:rPr lang="es-MX" sz="2500" dirty="0">
                <a:solidFill>
                  <a:srgbClr val="DB0D0D"/>
                </a:solidFill>
              </a:rPr>
              <a:t>Facebook   </a:t>
            </a:r>
            <a:r>
              <a:rPr lang="es-MX" sz="2800" b="1" baseline="30000" dirty="0">
                <a:solidFill>
                  <a:srgbClr val="DB0D0D"/>
                </a:solidFill>
              </a:rPr>
              <a:t>•</a:t>
            </a:r>
            <a:r>
              <a:rPr lang="es-MX" sz="2500" dirty="0">
                <a:solidFill>
                  <a:srgbClr val="DB0D0D"/>
                </a:solidFill>
              </a:rPr>
              <a:t>Apple ID    </a:t>
            </a:r>
            <a:r>
              <a:rPr lang="es-MX" sz="2800" b="1" baseline="30000" dirty="0">
                <a:solidFill>
                  <a:srgbClr val="DB0D0D"/>
                </a:solidFill>
              </a:rPr>
              <a:t>•</a:t>
            </a:r>
            <a:r>
              <a:rPr lang="es-MX" sz="2500" dirty="0">
                <a:solidFill>
                  <a:srgbClr val="DB0D0D"/>
                </a:solidFill>
              </a:rPr>
              <a:t>Microsoft    </a:t>
            </a:r>
            <a:r>
              <a:rPr lang="es-MX" sz="2800" b="1" baseline="30000" dirty="0">
                <a:solidFill>
                  <a:srgbClr val="DB0D0D"/>
                </a:solidFill>
              </a:rPr>
              <a:t>•</a:t>
            </a:r>
            <a:r>
              <a:rPr lang="es-MX" sz="2500" dirty="0">
                <a:solidFill>
                  <a:srgbClr val="DB0D0D"/>
                </a:solidFill>
              </a:rPr>
              <a:t>Gmail    </a:t>
            </a:r>
            <a:r>
              <a:rPr lang="es-MX" sz="2800" b="1" baseline="30000" dirty="0">
                <a:solidFill>
                  <a:srgbClr val="DB0D0D"/>
                </a:solidFill>
              </a:rPr>
              <a:t>•</a:t>
            </a:r>
            <a:r>
              <a:rPr lang="es-MX" sz="2500" dirty="0">
                <a:solidFill>
                  <a:srgbClr val="DB0D0D"/>
                </a:solidFill>
              </a:rPr>
              <a:t>Twitter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79109E5-B1B1-7D4A-8FE4-4E368C1A6F01}"/>
              </a:ext>
            </a:extLst>
          </p:cNvPr>
          <p:cNvSpPr/>
          <p:nvPr/>
        </p:nvSpPr>
        <p:spPr>
          <a:xfrm>
            <a:off x="2258291" y="4694803"/>
            <a:ext cx="1069101" cy="1925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4F4D940-D9D7-AE43-9551-07E20A0F0A0D}"/>
              </a:ext>
            </a:extLst>
          </p:cNvPr>
          <p:cNvSpPr txBox="1"/>
          <p:nvPr/>
        </p:nvSpPr>
        <p:spPr>
          <a:xfrm>
            <a:off x="3578086" y="6093669"/>
            <a:ext cx="5626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1B75B7"/>
                </a:solidFill>
              </a:rPr>
              <a:t>La plataforma te da </a:t>
            </a:r>
            <a:r>
              <a:rPr lang="es-MX" dirty="0">
                <a:solidFill>
                  <a:srgbClr val="DB0D0D"/>
                </a:solidFill>
              </a:rPr>
              <a:t>acceso a los diferentes</a:t>
            </a:r>
          </a:p>
          <a:p>
            <a:pPr algn="ctr"/>
            <a:r>
              <a:rPr lang="es-MX" dirty="0">
                <a:solidFill>
                  <a:srgbClr val="DB0D0D"/>
                </a:solidFill>
              </a:rPr>
              <a:t>trámites y servicios </a:t>
            </a:r>
            <a:r>
              <a:rPr lang="es-MX" dirty="0">
                <a:solidFill>
                  <a:srgbClr val="1B75B7"/>
                </a:solidFill>
              </a:rPr>
              <a:t>que ofrece e</a:t>
            </a:r>
            <a:r>
              <a:rPr lang="es-MX" sz="1200" b="1" baseline="30000" dirty="0">
                <a:solidFill>
                  <a:srgbClr val="1B75B7"/>
                </a:solidFill>
              </a:rPr>
              <a:t>•</a:t>
            </a:r>
            <a:r>
              <a:rPr lang="es-MX" dirty="0">
                <a:solidFill>
                  <a:srgbClr val="1B75B7"/>
                </a:solidFill>
              </a:rPr>
              <a:t>Cun.</a:t>
            </a:r>
          </a:p>
        </p:txBody>
      </p:sp>
    </p:spTree>
    <p:extLst>
      <p:ext uri="{BB962C8B-B14F-4D97-AF65-F5344CB8AC3E}">
        <p14:creationId xmlns:p14="http://schemas.microsoft.com/office/powerpoint/2010/main" val="78366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937F7F9-DC21-5549-98B5-C9598D760855}"/>
              </a:ext>
            </a:extLst>
          </p:cNvPr>
          <p:cNvSpPr/>
          <p:nvPr/>
        </p:nvSpPr>
        <p:spPr>
          <a:xfrm>
            <a:off x="434426" y="348732"/>
            <a:ext cx="424468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500" b="1" dirty="0">
                <a:solidFill>
                  <a:srgbClr val="0070C0"/>
                </a:solidFill>
              </a:rPr>
              <a:t>VENTAJAS DE LA PLATAFORMA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D010ED0-FCEE-684C-A90F-0DDC44925B98}"/>
              </a:ext>
            </a:extLst>
          </p:cNvPr>
          <p:cNvSpPr/>
          <p:nvPr/>
        </p:nvSpPr>
        <p:spPr>
          <a:xfrm>
            <a:off x="437574" y="830495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EB4666-E44E-CB48-9CB7-7B27FD21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158E038-12A2-4A47-8291-39A2197B02F1}"/>
              </a:ext>
            </a:extLst>
          </p:cNvPr>
          <p:cNvSpPr/>
          <p:nvPr/>
        </p:nvSpPr>
        <p:spPr>
          <a:xfrm>
            <a:off x="2080665" y="1262403"/>
            <a:ext cx="637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DB0D0D"/>
                </a:solidFill>
              </a:rPr>
              <a:t>Realizar trámites desde la comodidad del hogar,</a:t>
            </a:r>
          </a:p>
          <a:p>
            <a:r>
              <a:rPr lang="es-MX" sz="2400" dirty="0">
                <a:solidFill>
                  <a:srgbClr val="1B75B7"/>
                </a:solidFill>
              </a:rPr>
              <a:t>oficina o a través de dispositivos móviles.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B601701-8559-0A43-8181-BD027004B0BB}"/>
              </a:ext>
            </a:extLst>
          </p:cNvPr>
          <p:cNvSpPr/>
          <p:nvPr/>
        </p:nvSpPr>
        <p:spPr>
          <a:xfrm>
            <a:off x="2080665" y="2509843"/>
            <a:ext cx="637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DB0D0D"/>
                </a:solidFill>
              </a:rPr>
              <a:t>Eliminar viejas </a:t>
            </a:r>
            <a:r>
              <a:rPr lang="es-MX" sz="2400" dirty="0">
                <a:solidFill>
                  <a:srgbClr val="1B75B7"/>
                </a:solidFill>
              </a:rPr>
              <a:t>prácticas de gestores y corrupción.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B766A5D-1326-574D-913D-7D2B617ACE0B}"/>
              </a:ext>
            </a:extLst>
          </p:cNvPr>
          <p:cNvSpPr/>
          <p:nvPr/>
        </p:nvSpPr>
        <p:spPr>
          <a:xfrm>
            <a:off x="2068139" y="3468985"/>
            <a:ext cx="637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DB0D0D"/>
                </a:solidFill>
              </a:rPr>
              <a:t>Ubicarte con </a:t>
            </a:r>
            <a:r>
              <a:rPr lang="es-MX" sz="2400" dirty="0">
                <a:solidFill>
                  <a:srgbClr val="C00000"/>
                </a:solidFill>
              </a:rPr>
              <a:t>geolocalización</a:t>
            </a:r>
            <a:r>
              <a:rPr lang="es-MX" sz="2400" dirty="0">
                <a:solidFill>
                  <a:srgbClr val="FF0000"/>
                </a:solidFill>
              </a:rPr>
              <a:t> </a:t>
            </a:r>
            <a:r>
              <a:rPr lang="es-MX" sz="2400" dirty="0">
                <a:solidFill>
                  <a:srgbClr val="1B75B7"/>
                </a:solidFill>
              </a:rPr>
              <a:t>para reportes ciudadanos o alertas de genero.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3C4D1B1-CC3E-5A46-B1A5-B1B59B11A71E}"/>
              </a:ext>
            </a:extLst>
          </p:cNvPr>
          <p:cNvSpPr/>
          <p:nvPr/>
        </p:nvSpPr>
        <p:spPr>
          <a:xfrm>
            <a:off x="2080665" y="4559980"/>
            <a:ext cx="637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DB0D0D"/>
                </a:solidFill>
              </a:rPr>
              <a:t>Los pagos en línea  </a:t>
            </a:r>
            <a:r>
              <a:rPr lang="es-MX" sz="2400" dirty="0">
                <a:solidFill>
                  <a:srgbClr val="1B75B7"/>
                </a:solidFill>
              </a:rPr>
              <a:t>se reflejan al momento.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9A786F8-12E3-304A-B5A3-0C0D51E74E77}"/>
              </a:ext>
            </a:extLst>
          </p:cNvPr>
          <p:cNvSpPr/>
          <p:nvPr/>
        </p:nvSpPr>
        <p:spPr>
          <a:xfrm>
            <a:off x="2080665" y="5555759"/>
            <a:ext cx="637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DB0D0D"/>
                </a:solidFill>
              </a:rPr>
              <a:t>Te permite generar </a:t>
            </a:r>
            <a:r>
              <a:rPr lang="es-MX" sz="2400" dirty="0">
                <a:solidFill>
                  <a:srgbClr val="1B75B7"/>
                </a:solidFill>
              </a:rPr>
              <a:t>un comprobante fiscal.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E3DB0A2-A831-3D48-BB54-FC7840EC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49" y="1262403"/>
            <a:ext cx="683202" cy="83255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B6970EA-9B8D-1940-BF09-19034B702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372" y="2410460"/>
            <a:ext cx="541956" cy="66043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B7ED8CF-9773-9844-A071-82D842BCC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063" y="3449899"/>
            <a:ext cx="519523" cy="63309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959B8A5-CE8F-FE4E-9ACE-51136EDB5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477" y="4423960"/>
            <a:ext cx="691746" cy="84296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AF464A9-4669-8A4F-85D8-2A6093268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669" y="5420179"/>
            <a:ext cx="601363" cy="73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5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937F7F9-DC21-5549-98B5-C9598D760855}"/>
              </a:ext>
            </a:extLst>
          </p:cNvPr>
          <p:cNvSpPr/>
          <p:nvPr/>
        </p:nvSpPr>
        <p:spPr>
          <a:xfrm>
            <a:off x="450826" y="321132"/>
            <a:ext cx="424468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500" b="1" dirty="0">
                <a:solidFill>
                  <a:srgbClr val="0070C0"/>
                </a:solidFill>
              </a:rPr>
              <a:t>VENTAJAS DE LA PLATAFORMA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D010ED0-FCEE-684C-A90F-0DDC44925B98}"/>
              </a:ext>
            </a:extLst>
          </p:cNvPr>
          <p:cNvSpPr/>
          <p:nvPr/>
        </p:nvSpPr>
        <p:spPr>
          <a:xfrm>
            <a:off x="450826" y="805696"/>
            <a:ext cx="4241540" cy="4794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EB4666-E44E-CB48-9CB7-7B27FD21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2" y="6247114"/>
            <a:ext cx="3152487" cy="64497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158E038-12A2-4A47-8291-39A2197B02F1}"/>
              </a:ext>
            </a:extLst>
          </p:cNvPr>
          <p:cNvSpPr/>
          <p:nvPr/>
        </p:nvSpPr>
        <p:spPr>
          <a:xfrm>
            <a:off x="1505990" y="1106454"/>
            <a:ext cx="6726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DB0D0D"/>
                </a:solidFill>
              </a:rPr>
              <a:t>Comunicación y enlace directo </a:t>
            </a:r>
            <a:r>
              <a:rPr lang="es-MX" sz="2400" dirty="0">
                <a:solidFill>
                  <a:srgbClr val="1B75B7"/>
                </a:solidFill>
              </a:rPr>
              <a:t>con la oficina de presidencia.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B601701-8559-0A43-8181-BD027004B0BB}"/>
              </a:ext>
            </a:extLst>
          </p:cNvPr>
          <p:cNvSpPr/>
          <p:nvPr/>
        </p:nvSpPr>
        <p:spPr>
          <a:xfrm>
            <a:off x="1505990" y="2080478"/>
            <a:ext cx="6726697" cy="914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DB0D0D"/>
                </a:solidFill>
              </a:rPr>
              <a:t>Descarga de líneas de captura </a:t>
            </a:r>
            <a:r>
              <a:rPr lang="es-MX" sz="2400" dirty="0">
                <a:solidFill>
                  <a:srgbClr val="1B75B7"/>
                </a:solidFill>
              </a:rPr>
              <a:t>para pagos de trámites en bancos.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B766A5D-1326-574D-913D-7D2B617ACE0B}"/>
              </a:ext>
            </a:extLst>
          </p:cNvPr>
          <p:cNvSpPr/>
          <p:nvPr/>
        </p:nvSpPr>
        <p:spPr>
          <a:xfrm>
            <a:off x="1505990" y="3311828"/>
            <a:ext cx="6726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DB0D0D"/>
                </a:solidFill>
              </a:rPr>
              <a:t>Sistema inclusivo para personas </a:t>
            </a:r>
            <a:r>
              <a:rPr lang="es-MX" sz="2400" dirty="0">
                <a:solidFill>
                  <a:srgbClr val="1B75B7"/>
                </a:solidFill>
              </a:rPr>
              <a:t>con discapacidad auditiva y visual.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3C4D1B1-CC3E-5A46-B1A5-B1B59B11A71E}"/>
              </a:ext>
            </a:extLst>
          </p:cNvPr>
          <p:cNvSpPr/>
          <p:nvPr/>
        </p:nvSpPr>
        <p:spPr>
          <a:xfrm>
            <a:off x="1505990" y="4441041"/>
            <a:ext cx="7264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DB0D0D"/>
                </a:solidFill>
              </a:rPr>
              <a:t>Consulta calendarios de eventos </a:t>
            </a:r>
            <a:r>
              <a:rPr lang="es-MX" sz="2400" dirty="0">
                <a:solidFill>
                  <a:srgbClr val="1B75B7"/>
                </a:solidFill>
              </a:rPr>
              <a:t>deportivos, sociales y culturales.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AAC1EF-C81F-4148-B356-DE3276572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68" y="2172418"/>
            <a:ext cx="466254" cy="5681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EBBBA2-A5E3-EE44-8979-74A84672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11" y="3366765"/>
            <a:ext cx="566768" cy="69066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615D0CF-B82D-5344-A6EC-93B83E611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11" y="1061847"/>
            <a:ext cx="566768" cy="69066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B3AE0D7-8C29-D84A-ACB2-ADD82FEB4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144" y="4539243"/>
            <a:ext cx="548503" cy="53064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B3EBE6A-2DC4-8A41-8C6E-8A95F019E57A}"/>
              </a:ext>
            </a:extLst>
          </p:cNvPr>
          <p:cNvSpPr/>
          <p:nvPr/>
        </p:nvSpPr>
        <p:spPr>
          <a:xfrm>
            <a:off x="1520604" y="5557943"/>
            <a:ext cx="7264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DB0D0D"/>
                </a:solidFill>
              </a:rPr>
              <a:t>Consulta de información oficial </a:t>
            </a:r>
            <a:r>
              <a:rPr lang="es-MX" sz="2400" dirty="0">
                <a:solidFill>
                  <a:srgbClr val="1B75B7"/>
                </a:solidFill>
              </a:rPr>
              <a:t>sobre la contigencia.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D66F28A-C650-1544-A502-065778E52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29" y="5406796"/>
            <a:ext cx="683202" cy="83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330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1891</TotalTime>
  <Words>501</Words>
  <Application>Microsoft Office PowerPoint</Application>
  <PresentationFormat>Carta (216 x 279 mm)</PresentationFormat>
  <Paragraphs>63</Paragraphs>
  <Slides>17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Myriad 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Miguel Angel Hernández Contreras</cp:lastModifiedBy>
  <cp:revision>47</cp:revision>
  <dcterms:created xsi:type="dcterms:W3CDTF">2021-02-04T15:23:16Z</dcterms:created>
  <dcterms:modified xsi:type="dcterms:W3CDTF">2021-07-29T20:03:43Z</dcterms:modified>
</cp:coreProperties>
</file>